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sldIdLst>
    <p:sldId id="311" r:id="rId2"/>
    <p:sldId id="403" r:id="rId3"/>
    <p:sldId id="367" r:id="rId4"/>
    <p:sldId id="405" r:id="rId5"/>
    <p:sldId id="400" r:id="rId6"/>
    <p:sldId id="401" r:id="rId7"/>
    <p:sldId id="414" r:id="rId8"/>
    <p:sldId id="415" r:id="rId9"/>
    <p:sldId id="416" r:id="rId10"/>
    <p:sldId id="402" r:id="rId11"/>
    <p:sldId id="406" r:id="rId12"/>
    <p:sldId id="404" r:id="rId13"/>
    <p:sldId id="407" r:id="rId14"/>
    <p:sldId id="409" r:id="rId15"/>
    <p:sldId id="408" r:id="rId16"/>
    <p:sldId id="410" r:id="rId17"/>
    <p:sldId id="411" r:id="rId18"/>
    <p:sldId id="412" r:id="rId19"/>
    <p:sldId id="413" r:id="rId20"/>
    <p:sldId id="418" r:id="rId21"/>
    <p:sldId id="419" r:id="rId22"/>
    <p:sldId id="417" r:id="rId23"/>
    <p:sldId id="420" r:id="rId24"/>
    <p:sldId id="421" r:id="rId25"/>
    <p:sldId id="422" r:id="rId26"/>
    <p:sldId id="423" r:id="rId27"/>
    <p:sldId id="424" r:id="rId28"/>
    <p:sldId id="425" r:id="rId29"/>
    <p:sldId id="426"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0504D"/>
    <a:srgbClr val="4BACC6"/>
    <a:srgbClr val="8064A3"/>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9" autoAdjust="0"/>
    <p:restoredTop sz="91856" autoAdjust="0"/>
  </p:normalViewPr>
  <p:slideViewPr>
    <p:cSldViewPr snapToGrid="0" snapToObjects="1">
      <p:cViewPr varScale="1">
        <p:scale>
          <a:sx n="112" d="100"/>
          <a:sy n="112" d="100"/>
        </p:scale>
        <p:origin x="-1544"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58" d="100"/>
        <a:sy n="158"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interSettings" Target="printerSettings/printerSettings1.bin"/><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37A0F8C-444A-BF47-8F6D-6EF61220B357}" type="datetimeFigureOut">
              <a:rPr lang="en-US" smtClean="0"/>
              <a:t>13/11/15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11F05B9-BFD0-C445-9742-2DB050C992E7}" type="slidenum">
              <a:rPr lang="en-US" smtClean="0"/>
              <a:t>‹#›</a:t>
            </a:fld>
            <a:endParaRPr lang="en-US"/>
          </a:p>
        </p:txBody>
      </p:sp>
    </p:spTree>
    <p:extLst>
      <p:ext uri="{BB962C8B-B14F-4D97-AF65-F5344CB8AC3E}">
        <p14:creationId xmlns:p14="http://schemas.microsoft.com/office/powerpoint/2010/main" val="805549361"/>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nb-NO" smtClean="0"/>
              <a:t>Click to edit Master title style</a:t>
            </a:r>
            <a:endParaRPr lang="en-US"/>
          </a:p>
        </p:txBody>
      </p:sp>
      <p:sp>
        <p:nvSpPr>
          <p:cNvPr id="3" name="Subtitle 2"/>
          <p:cNvSpPr>
            <a:spLocks noGrp="1"/>
          </p:cNvSpPr>
          <p:nvPr>
            <p:ph type="subTitle" idx="1"/>
          </p:nvPr>
        </p:nvSpPr>
        <p:spPr>
          <a:xfrm>
            <a:off x="1371600" y="3886200"/>
            <a:ext cx="6400800" cy="1752600"/>
          </a:xfrm>
          <a:prstGeom prst="rect">
            <a:avLst/>
          </a:prstGeo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nb-NO" smtClean="0"/>
              <a:t>Click to edit Master subtitle style</a:t>
            </a:r>
            <a:endParaRPr lang="en-US"/>
          </a:p>
        </p:txBody>
      </p:sp>
      <p:sp>
        <p:nvSpPr>
          <p:cNvPr id="4" name="Date Placeholder 3"/>
          <p:cNvSpPr>
            <a:spLocks noGrp="1"/>
          </p:cNvSpPr>
          <p:nvPr>
            <p:ph type="dt" sz="half" idx="10"/>
          </p:nvPr>
        </p:nvSpPr>
        <p:spPr/>
        <p:txBody>
          <a:bodyPr/>
          <a:lstStyle/>
          <a:p>
            <a:fld id="{5067CC8B-CF79-4142-AD60-196828C35C8D}" type="datetimeFigureOut">
              <a:rPr lang="en-US" smtClean="0"/>
              <a:t>13/11/15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38919193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Vertical Text Placeholder 2"/>
          <p:cNvSpPr>
            <a:spLocks noGrp="1"/>
          </p:cNvSpPr>
          <p:nvPr>
            <p:ph type="body" orient="vert" idx="1"/>
          </p:nvPr>
        </p:nvSpPr>
        <p:spPr>
          <a:xfrm>
            <a:off x="457200" y="1600200"/>
            <a:ext cx="8229600" cy="4525963"/>
          </a:xfrm>
          <a:prstGeom prst="rect">
            <a:avLst/>
          </a:prstGeo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5067CC8B-CF79-4142-AD60-196828C35C8D}" type="datetimeFigureOut">
              <a:rPr lang="en-US" smtClean="0"/>
              <a:t>13/11/15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3970200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nb-NO"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a:prstGeom prst="rect">
            <a:avLst/>
          </a:prstGeom>
        </p:spPr>
        <p:txBody>
          <a:bodyPr vert="eaVert"/>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5067CC8B-CF79-4142-AD60-196828C35C8D}" type="datetimeFigureOut">
              <a:rPr lang="en-US" smtClean="0"/>
              <a:t>13/11/15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40982898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le an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idx="1"/>
          </p:nvPr>
        </p:nvSpPr>
        <p:spPr>
          <a:xfrm>
            <a:off x="556811" y="1016400"/>
            <a:ext cx="8229600" cy="5209381"/>
          </a:xfrm>
          <a:prstGeom prst="rect">
            <a:avLst/>
          </a:prstGeom>
        </p:spPr>
        <p:txBody>
          <a:body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Date Placeholder 3"/>
          <p:cNvSpPr>
            <a:spLocks noGrp="1"/>
          </p:cNvSpPr>
          <p:nvPr>
            <p:ph type="dt" sz="half" idx="10"/>
          </p:nvPr>
        </p:nvSpPr>
        <p:spPr/>
        <p:txBody>
          <a:bodyPr/>
          <a:lstStyle/>
          <a:p>
            <a:fld id="{0195FD74-C850-F541-A740-1AFF75D11571}" type="datetimeFigureOut">
              <a:rPr lang="en-US" smtClean="0"/>
              <a:pPr/>
              <a:t>13/11/15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8707CFD-EA60-2843-BCB8-6285F43A91F5}" type="slidenum">
              <a:rPr lang="en-US" smtClean="0"/>
              <a:pPr/>
              <a:t>‹#›</a:t>
            </a:fld>
            <a:endParaRPr lang="en-US"/>
          </a:p>
        </p:txBody>
      </p:sp>
    </p:spTree>
    <p:extLst>
      <p:ext uri="{BB962C8B-B14F-4D97-AF65-F5344CB8AC3E}">
        <p14:creationId xmlns:p14="http://schemas.microsoft.com/office/powerpoint/2010/main" val="13623208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4" name="Date Placeholder 3"/>
          <p:cNvSpPr>
            <a:spLocks noGrp="1"/>
          </p:cNvSpPr>
          <p:nvPr>
            <p:ph type="dt" sz="half" idx="10"/>
          </p:nvPr>
        </p:nvSpPr>
        <p:spPr/>
        <p:txBody>
          <a:bodyPr/>
          <a:lstStyle/>
          <a:p>
            <a:fld id="{5067CC8B-CF79-4142-AD60-196828C35C8D}" type="datetimeFigureOut">
              <a:rPr lang="en-US" smtClean="0"/>
              <a:t>13/11/15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2551399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nb-NO" smtClean="0"/>
              <a:t>Click to edit Master title style</a:t>
            </a:r>
            <a:endParaRPr lang="en-US"/>
          </a:p>
        </p:txBody>
      </p:sp>
      <p:sp>
        <p:nvSpPr>
          <p:cNvPr id="3" name="Text Placeholder 2"/>
          <p:cNvSpPr>
            <a:spLocks noGrp="1"/>
          </p:cNvSpPr>
          <p:nvPr>
            <p:ph type="body" idx="1"/>
          </p:nvPr>
        </p:nvSpPr>
        <p:spPr>
          <a:xfrm>
            <a:off x="722313" y="2906713"/>
            <a:ext cx="7772400" cy="1500187"/>
          </a:xfrm>
          <a:prstGeom prst="rect">
            <a:avLst/>
          </a:prstGeo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nb-NO" smtClean="0"/>
              <a:t>Click to edit Master text styles</a:t>
            </a:r>
          </a:p>
        </p:txBody>
      </p:sp>
      <p:sp>
        <p:nvSpPr>
          <p:cNvPr id="4" name="Date Placeholder 3"/>
          <p:cNvSpPr>
            <a:spLocks noGrp="1"/>
          </p:cNvSpPr>
          <p:nvPr>
            <p:ph type="dt" sz="half" idx="10"/>
          </p:nvPr>
        </p:nvSpPr>
        <p:spPr/>
        <p:txBody>
          <a:bodyPr/>
          <a:lstStyle/>
          <a:p>
            <a:fld id="{5067CC8B-CF79-4142-AD60-196828C35C8D}" type="datetimeFigureOut">
              <a:rPr lang="en-US" smtClean="0"/>
              <a:t>13/11/15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8272790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Content Placeholder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Content Placeholder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Date Placeholder 4"/>
          <p:cNvSpPr>
            <a:spLocks noGrp="1"/>
          </p:cNvSpPr>
          <p:nvPr>
            <p:ph type="dt" sz="half" idx="10"/>
          </p:nvPr>
        </p:nvSpPr>
        <p:spPr/>
        <p:txBody>
          <a:bodyPr/>
          <a:lstStyle/>
          <a:p>
            <a:fld id="{5067CC8B-CF79-4142-AD60-196828C35C8D}" type="datetimeFigureOut">
              <a:rPr lang="en-US" smtClean="0"/>
              <a:t>13/11/15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24108369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nb-NO" smtClean="0"/>
              <a:t>Click to edit Master title style</a:t>
            </a:r>
            <a:endParaRPr lang="en-US"/>
          </a:p>
        </p:txBody>
      </p:sp>
      <p:sp>
        <p:nvSpPr>
          <p:cNvPr id="3" name="Text Placeholder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4" name="Content Placeholder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5" name="Text Placeholder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b-NO" smtClean="0"/>
              <a:t>Click to edit Master text styles</a:t>
            </a:r>
          </a:p>
        </p:txBody>
      </p:sp>
      <p:sp>
        <p:nvSpPr>
          <p:cNvPr id="6" name="Content Placeholder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7" name="Date Placeholder 6"/>
          <p:cNvSpPr>
            <a:spLocks noGrp="1"/>
          </p:cNvSpPr>
          <p:nvPr>
            <p:ph type="dt" sz="half" idx="10"/>
          </p:nvPr>
        </p:nvSpPr>
        <p:spPr/>
        <p:txBody>
          <a:bodyPr/>
          <a:lstStyle/>
          <a:p>
            <a:fld id="{5067CC8B-CF79-4142-AD60-196828C35C8D}" type="datetimeFigureOut">
              <a:rPr lang="en-US" smtClean="0"/>
              <a:t>13/11/15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4519399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nb-NO" smtClean="0"/>
              <a:t>Click to edit Master title style</a:t>
            </a:r>
            <a:endParaRPr lang="en-US"/>
          </a:p>
        </p:txBody>
      </p:sp>
      <p:sp>
        <p:nvSpPr>
          <p:cNvPr id="3" name="Date Placeholder 2"/>
          <p:cNvSpPr>
            <a:spLocks noGrp="1"/>
          </p:cNvSpPr>
          <p:nvPr>
            <p:ph type="dt" sz="half" idx="10"/>
          </p:nvPr>
        </p:nvSpPr>
        <p:spPr/>
        <p:txBody>
          <a:bodyPr/>
          <a:lstStyle/>
          <a:p>
            <a:fld id="{5067CC8B-CF79-4142-AD60-196828C35C8D}" type="datetimeFigureOut">
              <a:rPr lang="en-US" smtClean="0"/>
              <a:t>13/11/15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3511356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67CC8B-CF79-4142-AD60-196828C35C8D}" type="datetimeFigureOut">
              <a:rPr lang="en-US" smtClean="0"/>
              <a:t>13/11/15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1862958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nb-NO" smtClean="0"/>
              <a:t>Click to edit Master title style</a:t>
            </a:r>
            <a:endParaRPr lang="en-US"/>
          </a:p>
        </p:txBody>
      </p:sp>
      <p:sp>
        <p:nvSpPr>
          <p:cNvPr id="3" name="Content Placeholder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b-NO" smtClean="0"/>
              <a:t>Click to edit Master text styles</a:t>
            </a:r>
          </a:p>
          <a:p>
            <a:pPr lvl="1"/>
            <a:r>
              <a:rPr lang="nb-NO" smtClean="0"/>
              <a:t>Second level</a:t>
            </a:r>
          </a:p>
          <a:p>
            <a:pPr lvl="2"/>
            <a:r>
              <a:rPr lang="nb-NO" smtClean="0"/>
              <a:t>Third level</a:t>
            </a:r>
          </a:p>
          <a:p>
            <a:pPr lvl="3"/>
            <a:r>
              <a:rPr lang="nb-NO" smtClean="0"/>
              <a:t>Fourth level</a:t>
            </a:r>
          </a:p>
          <a:p>
            <a:pPr lvl="4"/>
            <a:r>
              <a:rPr lang="nb-NO" smtClean="0"/>
              <a:t>Fifth level</a:t>
            </a:r>
            <a:endParaRPr lang="en-US"/>
          </a:p>
        </p:txBody>
      </p:sp>
      <p:sp>
        <p:nvSpPr>
          <p:cNvPr id="4" name="Text Placeholder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5067CC8B-CF79-4142-AD60-196828C35C8D}" type="datetimeFigureOut">
              <a:rPr lang="en-US" smtClean="0"/>
              <a:t>13/11/15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2394308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nb-NO" smtClean="0"/>
              <a:t>Click to edit Master title style</a:t>
            </a:r>
            <a:endParaRPr lang="en-US"/>
          </a:p>
        </p:txBody>
      </p:sp>
      <p:sp>
        <p:nvSpPr>
          <p:cNvPr id="3" name="Picture Placeholder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nb-NO" smtClean="0"/>
              <a:t>Click to edit Master text styles</a:t>
            </a:r>
          </a:p>
        </p:txBody>
      </p:sp>
      <p:sp>
        <p:nvSpPr>
          <p:cNvPr id="5" name="Date Placeholder 4"/>
          <p:cNvSpPr>
            <a:spLocks noGrp="1"/>
          </p:cNvSpPr>
          <p:nvPr>
            <p:ph type="dt" sz="half" idx="10"/>
          </p:nvPr>
        </p:nvSpPr>
        <p:spPr/>
        <p:txBody>
          <a:bodyPr/>
          <a:lstStyle/>
          <a:p>
            <a:fld id="{5067CC8B-CF79-4142-AD60-196828C35C8D}" type="datetimeFigureOut">
              <a:rPr lang="en-US" smtClean="0"/>
              <a:t>13/11/15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6C57273-CF56-D14D-A4EF-6D091E088A91}" type="slidenum">
              <a:rPr lang="en-US" smtClean="0"/>
              <a:t>‹#›</a:t>
            </a:fld>
            <a:endParaRPr lang="en-US"/>
          </a:p>
        </p:txBody>
      </p:sp>
    </p:spTree>
    <p:extLst>
      <p:ext uri="{BB962C8B-B14F-4D97-AF65-F5344CB8AC3E}">
        <p14:creationId xmlns:p14="http://schemas.microsoft.com/office/powerpoint/2010/main" val="234841890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9595"/>
            <a:ext cx="8229600" cy="1143000"/>
          </a:xfrm>
          <a:prstGeom prst="rect">
            <a:avLst/>
          </a:prstGeom>
        </p:spPr>
        <p:txBody>
          <a:bodyPr vert="horz" lIns="91440" tIns="45720" rIns="91440" bIns="45720" rtlCol="0" anchor="ctr">
            <a:normAutofit/>
          </a:bodyPr>
          <a:lstStyle/>
          <a:p>
            <a:r>
              <a:rPr lang="nb-NO" dirty="0" err="1" smtClean="0"/>
              <a:t>Click</a:t>
            </a:r>
            <a:r>
              <a:rPr lang="nb-NO" dirty="0" smtClean="0"/>
              <a:t> to </a:t>
            </a:r>
            <a:r>
              <a:rPr lang="nb-NO" dirty="0" err="1" smtClean="0"/>
              <a:t>edit</a:t>
            </a:r>
            <a:r>
              <a:rPr lang="nb-NO" dirty="0" smtClean="0"/>
              <a:t> Master </a:t>
            </a:r>
            <a:r>
              <a:rPr lang="nb-NO" dirty="0" err="1" smtClean="0"/>
              <a:t>title</a:t>
            </a:r>
            <a:r>
              <a:rPr lang="nb-NO" dirty="0" smtClean="0"/>
              <a:t> style</a:t>
            </a:r>
            <a:endParaRPr lang="en-US" dirty="0"/>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067CC8B-CF79-4142-AD60-196828C35C8D}" type="datetimeFigureOut">
              <a:rPr lang="en-US" smtClean="0"/>
              <a:t>13/11/15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6C57273-CF56-D14D-A4EF-6D091E088A91}" type="slidenum">
              <a:rPr lang="en-US" smtClean="0"/>
              <a:t>‹#›</a:t>
            </a:fld>
            <a:endParaRPr lang="en-US"/>
          </a:p>
        </p:txBody>
      </p:sp>
    </p:spTree>
    <p:extLst>
      <p:ext uri="{BB962C8B-B14F-4D97-AF65-F5344CB8AC3E}">
        <p14:creationId xmlns:p14="http://schemas.microsoft.com/office/powerpoint/2010/main" val="31426311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 Id="rId3" Type="http://schemas.openxmlformats.org/officeDocument/2006/relationships/image" Target="../media/image2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4.jpeg"/><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4.jpe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jp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microsoft.com/office/2007/relationships/hdphoto" Target="../media/hdphoto1.wdp"/></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91951" y="916132"/>
            <a:ext cx="8160098" cy="1470025"/>
          </a:xfrm>
        </p:spPr>
        <p:txBody>
          <a:bodyPr>
            <a:noAutofit/>
          </a:bodyPr>
          <a:lstStyle/>
          <a:p>
            <a:r>
              <a:rPr lang="en-US" sz="3200" b="1" dirty="0"/>
              <a:t>Simple online and offline resources for making learning more interactive</a:t>
            </a:r>
            <a:endParaRPr lang="en-US" sz="2000" b="1" dirty="0"/>
          </a:p>
        </p:txBody>
      </p:sp>
      <p:sp>
        <p:nvSpPr>
          <p:cNvPr id="3" name="Subtitle 2"/>
          <p:cNvSpPr>
            <a:spLocks noGrp="1"/>
          </p:cNvSpPr>
          <p:nvPr>
            <p:ph type="subTitle" idx="1"/>
          </p:nvPr>
        </p:nvSpPr>
        <p:spPr>
          <a:xfrm>
            <a:off x="378554" y="2425730"/>
            <a:ext cx="8160098" cy="4060877"/>
          </a:xfrm>
        </p:spPr>
        <p:txBody>
          <a:bodyPr/>
          <a:lstStyle/>
          <a:p>
            <a:r>
              <a:rPr lang="en-US" dirty="0" err="1" smtClean="0">
                <a:solidFill>
                  <a:schemeClr val="tx1">
                    <a:lumMod val="95000"/>
                    <a:lumOff val="5000"/>
                  </a:schemeClr>
                </a:solidFill>
              </a:rPr>
              <a:t>Lex</a:t>
            </a:r>
            <a:r>
              <a:rPr lang="en-US" dirty="0" smtClean="0">
                <a:solidFill>
                  <a:schemeClr val="tx1">
                    <a:lumMod val="95000"/>
                    <a:lumOff val="5000"/>
                  </a:schemeClr>
                </a:solidFill>
              </a:rPr>
              <a:t> </a:t>
            </a:r>
            <a:r>
              <a:rPr lang="en-US" dirty="0" smtClean="0">
                <a:solidFill>
                  <a:schemeClr val="tx1">
                    <a:lumMod val="95000"/>
                    <a:lumOff val="5000"/>
                  </a:schemeClr>
                </a:solidFill>
              </a:rPr>
              <a:t>Nederbragt</a:t>
            </a:r>
          </a:p>
          <a:p>
            <a:endParaRPr lang="en-US" dirty="0" smtClean="0">
              <a:solidFill>
                <a:schemeClr val="tx1">
                  <a:lumMod val="95000"/>
                  <a:lumOff val="5000"/>
                </a:schemeClr>
              </a:solidFill>
            </a:endParaRPr>
          </a:p>
          <a:p>
            <a:r>
              <a:rPr lang="en-US" sz="2000" dirty="0" smtClean="0">
                <a:solidFill>
                  <a:schemeClr val="tx1">
                    <a:lumMod val="95000"/>
                    <a:lumOff val="5000"/>
                  </a:schemeClr>
                </a:solidFill>
              </a:rPr>
              <a:t>http</a:t>
            </a:r>
            <a:r>
              <a:rPr lang="en-US" sz="2000" dirty="0">
                <a:solidFill>
                  <a:schemeClr val="tx1">
                    <a:lumMod val="95000"/>
                    <a:lumOff val="5000"/>
                  </a:schemeClr>
                </a:solidFill>
              </a:rPr>
              <a:t>://</a:t>
            </a:r>
            <a:r>
              <a:rPr lang="en-US" sz="2000" dirty="0" err="1">
                <a:solidFill>
                  <a:schemeClr val="tx1">
                    <a:lumMod val="95000"/>
                    <a:lumOff val="5000"/>
                  </a:schemeClr>
                </a:solidFill>
              </a:rPr>
              <a:t>pad.software-carpentry.org</a:t>
            </a:r>
            <a:r>
              <a:rPr lang="en-US" sz="2000" dirty="0">
                <a:solidFill>
                  <a:schemeClr val="tx1">
                    <a:lumMod val="95000"/>
                    <a:lumOff val="5000"/>
                  </a:schemeClr>
                </a:solidFill>
              </a:rPr>
              <a:t>/swc-instructor-retreat-2015-3PM-UTC</a:t>
            </a:r>
          </a:p>
          <a:p>
            <a:endParaRPr lang="en-US" dirty="0" smtClean="0">
              <a:solidFill>
                <a:schemeClr val="tx1">
                  <a:lumMod val="95000"/>
                  <a:lumOff val="5000"/>
                </a:schemeClr>
              </a:solidFill>
            </a:endParaRPr>
          </a:p>
          <a:p>
            <a:r>
              <a:rPr lang="en-US" dirty="0" smtClean="0">
                <a:solidFill>
                  <a:schemeClr val="tx1">
                    <a:lumMod val="95000"/>
                    <a:lumOff val="5000"/>
                  </a:schemeClr>
                </a:solidFill>
              </a:rPr>
              <a:t>Centre </a:t>
            </a:r>
            <a:r>
              <a:rPr lang="en-US" dirty="0">
                <a:solidFill>
                  <a:schemeClr val="tx1">
                    <a:lumMod val="95000"/>
                    <a:lumOff val="5000"/>
                  </a:schemeClr>
                </a:solidFill>
              </a:rPr>
              <a:t>for Evolutionary and Ecological </a:t>
            </a:r>
            <a:r>
              <a:rPr lang="en-US" dirty="0" smtClean="0">
                <a:solidFill>
                  <a:schemeClr val="tx1">
                    <a:lumMod val="95000"/>
                    <a:lumOff val="5000"/>
                  </a:schemeClr>
                </a:solidFill>
              </a:rPr>
              <a:t>Synthesis</a:t>
            </a:r>
          </a:p>
          <a:p>
            <a:r>
              <a:rPr lang="en-US" dirty="0" smtClean="0">
                <a:solidFill>
                  <a:schemeClr val="tx1">
                    <a:lumMod val="95000"/>
                    <a:lumOff val="5000"/>
                  </a:schemeClr>
                </a:solidFill>
              </a:rPr>
              <a:t>University of Oslo</a:t>
            </a:r>
            <a:endParaRPr lang="en-US" dirty="0">
              <a:solidFill>
                <a:schemeClr val="tx1">
                  <a:lumMod val="95000"/>
                  <a:lumOff val="5000"/>
                </a:schemeClr>
              </a:solidFill>
            </a:endParaRPr>
          </a:p>
        </p:txBody>
      </p:sp>
    </p:spTree>
    <p:extLst>
      <p:ext uri="{BB962C8B-B14F-4D97-AF65-F5344CB8AC3E}">
        <p14:creationId xmlns:p14="http://schemas.microsoft.com/office/powerpoint/2010/main" val="366219617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Genomes</a:t>
            </a:r>
            <a:endParaRPr lang="en-US" dirty="0"/>
          </a:p>
        </p:txBody>
      </p:sp>
      <p:sp>
        <p:nvSpPr>
          <p:cNvPr id="4" name="Rectangle 3"/>
          <p:cNvSpPr/>
          <p:nvPr/>
        </p:nvSpPr>
        <p:spPr>
          <a:xfrm>
            <a:off x="113395" y="6094362"/>
            <a:ext cx="8912955" cy="646331"/>
          </a:xfrm>
          <a:prstGeom prst="rect">
            <a:avLst/>
          </a:prstGeom>
        </p:spPr>
        <p:txBody>
          <a:bodyPr wrap="square">
            <a:spAutoFit/>
          </a:bodyPr>
          <a:lstStyle/>
          <a:p>
            <a:r>
              <a:rPr lang="en-US" sz="1200" dirty="0" smtClean="0"/>
              <a:t>Graham </a:t>
            </a:r>
            <a:r>
              <a:rPr lang="en-US" sz="1200" dirty="0"/>
              <a:t>Beards </a:t>
            </a:r>
            <a:r>
              <a:rPr lang="en-US" sz="1200" dirty="0" smtClean="0"/>
              <a:t>-CC </a:t>
            </a:r>
            <a:r>
              <a:rPr lang="en-US" sz="1200" dirty="0"/>
              <a:t>BY 3.0 via Commons - https://</a:t>
            </a:r>
            <a:r>
              <a:rPr lang="en-US" sz="1200" dirty="0" err="1"/>
              <a:t>commons.wikimedia.org</a:t>
            </a:r>
            <a:r>
              <a:rPr lang="en-US" sz="1200" dirty="0"/>
              <a:t>/wiki/</a:t>
            </a:r>
            <a:r>
              <a:rPr lang="en-US" sz="1200" dirty="0" err="1"/>
              <a:t>File:Rotavirus_Reconstruction.jpg</a:t>
            </a:r>
            <a:r>
              <a:rPr lang="en-US" sz="1200" dirty="0"/>
              <a:t>#/media/</a:t>
            </a:r>
            <a:r>
              <a:rPr lang="en-US" sz="1200" dirty="0" err="1" smtClean="0"/>
              <a:t>File:Rotavirus_Reconstruction.jpg</a:t>
            </a:r>
            <a:r>
              <a:rPr lang="en-US" sz="1200" dirty="0" smtClean="0"/>
              <a:t> &amp; Rocky </a:t>
            </a:r>
            <a:r>
              <a:rPr lang="en-US" sz="1200" dirty="0"/>
              <a:t>Mountain Laboratories, NIAID, NIH Public Domain via Commons - https://</a:t>
            </a:r>
            <a:r>
              <a:rPr lang="en-US" sz="1200" dirty="0" err="1"/>
              <a:t>commons.wikimedia.org</a:t>
            </a:r>
            <a:r>
              <a:rPr lang="en-US" sz="1200" dirty="0"/>
              <a:t>/wiki/</a:t>
            </a:r>
            <a:r>
              <a:rPr lang="en-US" sz="1200" dirty="0" err="1"/>
              <a:t>File:EscherichiaColi_NIAID.jpg</a:t>
            </a:r>
            <a:r>
              <a:rPr lang="en-US" sz="1200" dirty="0"/>
              <a:t>#/media/</a:t>
            </a:r>
            <a:r>
              <a:rPr lang="en-US" sz="1200" dirty="0" err="1" smtClean="0"/>
              <a:t>File:EscherichiaColi_NIAID.jpg</a:t>
            </a:r>
            <a:endParaRPr lang="en-US" sz="1200" dirty="0"/>
          </a:p>
        </p:txBody>
      </p:sp>
      <p:pic>
        <p:nvPicPr>
          <p:cNvPr id="5" name="Picture 4"/>
          <p:cNvPicPr>
            <a:picLocks noChangeAspect="1"/>
          </p:cNvPicPr>
          <p:nvPr/>
        </p:nvPicPr>
        <p:blipFill>
          <a:blip r:embed="rId2"/>
          <a:stretch>
            <a:fillRect/>
          </a:stretch>
        </p:blipFill>
        <p:spPr>
          <a:xfrm>
            <a:off x="508654" y="1372167"/>
            <a:ext cx="1813001" cy="1588642"/>
          </a:xfrm>
          <a:prstGeom prst="rect">
            <a:avLst/>
          </a:prstGeom>
        </p:spPr>
      </p:pic>
      <p:pic>
        <p:nvPicPr>
          <p:cNvPr id="7" name="Picture 6"/>
          <p:cNvPicPr>
            <a:picLocks noChangeAspect="1"/>
          </p:cNvPicPr>
          <p:nvPr/>
        </p:nvPicPr>
        <p:blipFill>
          <a:blip r:embed="rId3"/>
          <a:stretch>
            <a:fillRect/>
          </a:stretch>
        </p:blipFill>
        <p:spPr>
          <a:xfrm>
            <a:off x="3866816" y="1454342"/>
            <a:ext cx="1791663" cy="1506467"/>
          </a:xfrm>
          <a:prstGeom prst="rect">
            <a:avLst/>
          </a:prstGeom>
        </p:spPr>
      </p:pic>
      <p:pic>
        <p:nvPicPr>
          <p:cNvPr id="8" name="Picture 7"/>
          <p:cNvPicPr>
            <a:picLocks noChangeAspect="1"/>
          </p:cNvPicPr>
          <p:nvPr/>
        </p:nvPicPr>
        <p:blipFill>
          <a:blip r:embed="rId4">
            <a:alphaModFix/>
          </a:blip>
          <a:stretch>
            <a:fillRect/>
          </a:stretch>
        </p:blipFill>
        <p:spPr>
          <a:xfrm>
            <a:off x="6808600" y="1372167"/>
            <a:ext cx="1878200" cy="2657829"/>
          </a:xfrm>
          <a:prstGeom prst="rect">
            <a:avLst/>
          </a:prstGeom>
          <a:noFill/>
        </p:spPr>
      </p:pic>
      <p:sp>
        <p:nvSpPr>
          <p:cNvPr id="9" name="TextBox 8"/>
          <p:cNvSpPr txBox="1"/>
          <p:nvPr/>
        </p:nvSpPr>
        <p:spPr>
          <a:xfrm>
            <a:off x="457200" y="3141242"/>
            <a:ext cx="1915909" cy="646331"/>
          </a:xfrm>
          <a:prstGeom prst="rect">
            <a:avLst/>
          </a:prstGeom>
          <a:noFill/>
        </p:spPr>
        <p:txBody>
          <a:bodyPr wrap="none" rtlCol="0">
            <a:spAutoFit/>
          </a:bodyPr>
          <a:lstStyle/>
          <a:p>
            <a:pPr algn="ctr"/>
            <a:r>
              <a:rPr lang="en-US" dirty="0" smtClean="0"/>
              <a:t>Rotavirus</a:t>
            </a:r>
          </a:p>
          <a:p>
            <a:pPr algn="ctr"/>
            <a:r>
              <a:rPr lang="en-US" dirty="0" smtClean="0"/>
              <a:t>18,555 characters</a:t>
            </a:r>
            <a:endParaRPr lang="en-US" dirty="0"/>
          </a:p>
        </p:txBody>
      </p:sp>
      <p:sp>
        <p:nvSpPr>
          <p:cNvPr id="10" name="TextBox 9"/>
          <p:cNvSpPr txBox="1"/>
          <p:nvPr/>
        </p:nvSpPr>
        <p:spPr>
          <a:xfrm>
            <a:off x="3386685" y="3293642"/>
            <a:ext cx="2627680" cy="646331"/>
          </a:xfrm>
          <a:prstGeom prst="rect">
            <a:avLst/>
          </a:prstGeom>
          <a:noFill/>
        </p:spPr>
        <p:txBody>
          <a:bodyPr wrap="none" rtlCol="0">
            <a:spAutoFit/>
          </a:bodyPr>
          <a:lstStyle/>
          <a:p>
            <a:pPr algn="ctr"/>
            <a:r>
              <a:rPr lang="en-US" dirty="0"/>
              <a:t>Escherichia coli </a:t>
            </a:r>
            <a:r>
              <a:rPr lang="en-US" dirty="0" smtClean="0"/>
              <a:t>bacterium</a:t>
            </a:r>
          </a:p>
          <a:p>
            <a:pPr algn="ctr"/>
            <a:r>
              <a:rPr lang="en-US" dirty="0" smtClean="0"/>
              <a:t>4 to 5 million characters</a:t>
            </a:r>
            <a:endParaRPr lang="en-US" dirty="0"/>
          </a:p>
        </p:txBody>
      </p:sp>
      <p:sp>
        <p:nvSpPr>
          <p:cNvPr id="11" name="TextBox 10"/>
          <p:cNvSpPr txBox="1"/>
          <p:nvPr/>
        </p:nvSpPr>
        <p:spPr>
          <a:xfrm>
            <a:off x="6729345" y="4028548"/>
            <a:ext cx="2201632" cy="646331"/>
          </a:xfrm>
          <a:prstGeom prst="rect">
            <a:avLst/>
          </a:prstGeom>
          <a:noFill/>
        </p:spPr>
        <p:txBody>
          <a:bodyPr wrap="none" rtlCol="0">
            <a:spAutoFit/>
          </a:bodyPr>
          <a:lstStyle/>
          <a:p>
            <a:pPr algn="ctr"/>
            <a:r>
              <a:rPr lang="en-US" dirty="0" smtClean="0"/>
              <a:t>Homo sapiens</a:t>
            </a:r>
          </a:p>
          <a:p>
            <a:pPr algn="ctr"/>
            <a:r>
              <a:rPr lang="en-US" dirty="0" smtClean="0"/>
              <a:t>3.2 billion characters</a:t>
            </a:r>
            <a:endParaRPr lang="en-US" dirty="0"/>
          </a:p>
        </p:txBody>
      </p:sp>
      <p:sp>
        <p:nvSpPr>
          <p:cNvPr id="12" name="TextBox 11"/>
          <p:cNvSpPr txBox="1"/>
          <p:nvPr/>
        </p:nvSpPr>
        <p:spPr>
          <a:xfrm>
            <a:off x="457200" y="4661350"/>
            <a:ext cx="2672526" cy="369332"/>
          </a:xfrm>
          <a:prstGeom prst="rect">
            <a:avLst/>
          </a:prstGeom>
          <a:noFill/>
        </p:spPr>
        <p:txBody>
          <a:bodyPr wrap="none" rtlCol="0">
            <a:spAutoFit/>
          </a:bodyPr>
          <a:lstStyle/>
          <a:p>
            <a:r>
              <a:rPr lang="en-US" dirty="0" smtClean="0"/>
              <a:t>‘Characters’:  A, C, G and T</a:t>
            </a:r>
            <a:endParaRPr lang="en-US" dirty="0"/>
          </a:p>
        </p:txBody>
      </p:sp>
    </p:spTree>
    <p:extLst>
      <p:ext uri="{BB962C8B-B14F-4D97-AF65-F5344CB8AC3E}">
        <p14:creationId xmlns:p14="http://schemas.microsoft.com/office/powerpoint/2010/main" val="118503826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Sequencing</a:t>
            </a:r>
            <a:endParaRPr lang="en-US" dirty="0"/>
          </a:p>
        </p:txBody>
      </p:sp>
      <p:grpSp>
        <p:nvGrpSpPr>
          <p:cNvPr id="3" name="Group 2"/>
          <p:cNvGrpSpPr/>
          <p:nvPr/>
        </p:nvGrpSpPr>
        <p:grpSpPr>
          <a:xfrm>
            <a:off x="457200" y="2039108"/>
            <a:ext cx="2186838" cy="1739679"/>
            <a:chOff x="3665612" y="2965719"/>
            <a:chExt cx="1833555" cy="1392309"/>
          </a:xfrm>
        </p:grpSpPr>
        <p:pic>
          <p:nvPicPr>
            <p:cNvPr id="4" name="Picture 3"/>
            <p:cNvPicPr>
              <a:picLocks noChangeAspect="1"/>
            </p:cNvPicPr>
            <p:nvPr/>
          </p:nvPicPr>
          <p:blipFill rotWithShape="1">
            <a:blip r:embed="rId2"/>
            <a:srcRect b="7887"/>
            <a:stretch/>
          </p:blipFill>
          <p:spPr>
            <a:xfrm>
              <a:off x="3813944" y="2965719"/>
              <a:ext cx="1536895" cy="1053755"/>
            </a:xfrm>
            <a:prstGeom prst="rect">
              <a:avLst/>
            </a:prstGeom>
          </p:spPr>
        </p:pic>
        <p:sp>
          <p:nvSpPr>
            <p:cNvPr id="5" name="TextBox 4"/>
            <p:cNvSpPr txBox="1"/>
            <p:nvPr/>
          </p:nvSpPr>
          <p:spPr>
            <a:xfrm>
              <a:off x="3665612" y="4019474"/>
              <a:ext cx="1833555" cy="338554"/>
            </a:xfrm>
            <a:prstGeom prst="rect">
              <a:avLst/>
            </a:prstGeom>
            <a:noFill/>
          </p:spPr>
          <p:txBody>
            <a:bodyPr wrap="none" rtlCol="0">
              <a:spAutoFit/>
            </a:bodyPr>
            <a:lstStyle/>
            <a:p>
              <a:pPr algn="ctr"/>
              <a:r>
                <a:rPr lang="en-US" sz="1600" dirty="0" err="1" smtClean="0"/>
                <a:t>HiSeq</a:t>
              </a:r>
              <a:r>
                <a:rPr lang="en-US" sz="1600" dirty="0" smtClean="0"/>
                <a:t> </a:t>
              </a:r>
              <a:r>
                <a:rPr lang="en-US" sz="1600" dirty="0" smtClean="0"/>
                <a:t>from </a:t>
              </a:r>
              <a:r>
                <a:rPr lang="en-US" sz="1600" dirty="0" err="1" smtClean="0"/>
                <a:t>Illumina</a:t>
              </a:r>
              <a:endParaRPr lang="en-US" sz="1600" dirty="0"/>
            </a:p>
          </p:txBody>
        </p:sp>
      </p:grpSp>
      <p:grpSp>
        <p:nvGrpSpPr>
          <p:cNvPr id="9" name="Group 8"/>
          <p:cNvGrpSpPr/>
          <p:nvPr/>
        </p:nvGrpSpPr>
        <p:grpSpPr>
          <a:xfrm>
            <a:off x="3112609" y="1874649"/>
            <a:ext cx="2012907" cy="2068596"/>
            <a:chOff x="746457" y="2419808"/>
            <a:chExt cx="2012907" cy="2068596"/>
          </a:xfrm>
        </p:grpSpPr>
        <p:sp>
          <p:nvSpPr>
            <p:cNvPr id="10" name="TextBox 9"/>
            <p:cNvSpPr txBox="1"/>
            <p:nvPr/>
          </p:nvSpPr>
          <p:spPr>
            <a:xfrm>
              <a:off x="890635" y="3903628"/>
              <a:ext cx="1724551" cy="584776"/>
            </a:xfrm>
            <a:prstGeom prst="rect">
              <a:avLst/>
            </a:prstGeom>
            <a:noFill/>
          </p:spPr>
          <p:txBody>
            <a:bodyPr wrap="none" rtlCol="0">
              <a:spAutoFit/>
            </a:bodyPr>
            <a:lstStyle/>
            <a:p>
              <a:pPr algn="ctr"/>
              <a:r>
                <a:rPr lang="en-US" sz="1600" dirty="0" smtClean="0"/>
                <a:t>RS </a:t>
              </a:r>
              <a:r>
                <a:rPr lang="en-US" sz="1600" dirty="0" smtClean="0"/>
                <a:t>II from</a:t>
              </a:r>
            </a:p>
            <a:p>
              <a:pPr algn="ctr"/>
              <a:r>
                <a:rPr lang="en-US" sz="1600" dirty="0" smtClean="0"/>
                <a:t>Pacific Biosciences</a:t>
              </a:r>
              <a:endParaRPr lang="en-US" sz="1600" dirty="0"/>
            </a:p>
          </p:txBody>
        </p:sp>
        <p:pic>
          <p:nvPicPr>
            <p:cNvPr id="11" name="Picture 10"/>
            <p:cNvPicPr>
              <a:picLocks noChangeAspect="1"/>
            </p:cNvPicPr>
            <p:nvPr/>
          </p:nvPicPr>
          <p:blipFill rotWithShape="1">
            <a:blip r:embed="rId3"/>
            <a:srcRect r="38610" b="10491"/>
            <a:stretch/>
          </p:blipFill>
          <p:spPr>
            <a:xfrm>
              <a:off x="746457" y="2419808"/>
              <a:ext cx="2012907" cy="1501257"/>
            </a:xfrm>
            <a:prstGeom prst="rect">
              <a:avLst/>
            </a:prstGeom>
          </p:spPr>
        </p:pic>
      </p:grpSp>
      <p:grpSp>
        <p:nvGrpSpPr>
          <p:cNvPr id="14" name="Group 13"/>
          <p:cNvGrpSpPr/>
          <p:nvPr/>
        </p:nvGrpSpPr>
        <p:grpSpPr>
          <a:xfrm>
            <a:off x="6246494" y="1809722"/>
            <a:ext cx="1952064" cy="2198451"/>
            <a:chOff x="6246494" y="2753809"/>
            <a:chExt cx="1952064" cy="2198451"/>
          </a:xfrm>
        </p:grpSpPr>
        <p:pic>
          <p:nvPicPr>
            <p:cNvPr id="12" name="Picture 11"/>
            <p:cNvPicPr>
              <a:picLocks noChangeAspect="1"/>
            </p:cNvPicPr>
            <p:nvPr/>
          </p:nvPicPr>
          <p:blipFill rotWithShape="1">
            <a:blip r:embed="rId4"/>
            <a:srcRect r="20008"/>
            <a:stretch/>
          </p:blipFill>
          <p:spPr>
            <a:xfrm>
              <a:off x="6246494" y="2753809"/>
              <a:ext cx="1952064" cy="1628142"/>
            </a:xfrm>
            <a:prstGeom prst="rect">
              <a:avLst/>
            </a:prstGeom>
          </p:spPr>
        </p:pic>
        <p:sp>
          <p:nvSpPr>
            <p:cNvPr id="13" name="TextBox 12"/>
            <p:cNvSpPr txBox="1"/>
            <p:nvPr/>
          </p:nvSpPr>
          <p:spPr>
            <a:xfrm>
              <a:off x="6401378" y="4367484"/>
              <a:ext cx="1642297" cy="584776"/>
            </a:xfrm>
            <a:prstGeom prst="rect">
              <a:avLst/>
            </a:prstGeom>
            <a:noFill/>
          </p:spPr>
          <p:txBody>
            <a:bodyPr wrap="none" rtlCol="0">
              <a:spAutoFit/>
            </a:bodyPr>
            <a:lstStyle/>
            <a:p>
              <a:pPr algn="ctr"/>
              <a:r>
                <a:rPr lang="en-US" sz="1600" dirty="0" err="1" smtClean="0"/>
                <a:t>MinION</a:t>
              </a:r>
              <a:r>
                <a:rPr lang="en-US" sz="1600" dirty="0" smtClean="0"/>
                <a:t> from</a:t>
              </a:r>
              <a:endParaRPr lang="en-US" sz="1600" dirty="0" smtClean="0"/>
            </a:p>
            <a:p>
              <a:pPr algn="ctr"/>
              <a:r>
                <a:rPr lang="en-US" sz="1600" dirty="0" smtClean="0"/>
                <a:t>Oxford </a:t>
              </a:r>
              <a:r>
                <a:rPr lang="en-US" sz="1600" dirty="0" err="1" smtClean="0"/>
                <a:t>Nanopore</a:t>
              </a:r>
              <a:endParaRPr lang="en-US" sz="1600" dirty="0"/>
            </a:p>
          </p:txBody>
        </p:sp>
      </p:grpSp>
      <p:sp>
        <p:nvSpPr>
          <p:cNvPr id="15" name="TextBox 14"/>
          <p:cNvSpPr txBox="1"/>
          <p:nvPr/>
        </p:nvSpPr>
        <p:spPr>
          <a:xfrm>
            <a:off x="771095" y="4233190"/>
            <a:ext cx="1649798" cy="646331"/>
          </a:xfrm>
          <a:prstGeom prst="rect">
            <a:avLst/>
          </a:prstGeom>
          <a:noFill/>
        </p:spPr>
        <p:txBody>
          <a:bodyPr wrap="none" rtlCol="0">
            <a:spAutoFit/>
          </a:bodyPr>
          <a:lstStyle/>
          <a:p>
            <a:pPr algn="ctr"/>
            <a:r>
              <a:rPr lang="en-US" dirty="0" smtClean="0"/>
              <a:t>125 characters</a:t>
            </a:r>
          </a:p>
          <a:p>
            <a:pPr algn="ctr"/>
            <a:r>
              <a:rPr lang="en-US" dirty="0" smtClean="0"/>
              <a:t>Billions of them</a:t>
            </a:r>
            <a:endParaRPr lang="en-US" dirty="0"/>
          </a:p>
        </p:txBody>
      </p:sp>
      <p:sp>
        <p:nvSpPr>
          <p:cNvPr id="16" name="TextBox 15"/>
          <p:cNvSpPr txBox="1"/>
          <p:nvPr/>
        </p:nvSpPr>
        <p:spPr>
          <a:xfrm>
            <a:off x="2815243" y="4233190"/>
            <a:ext cx="2532890" cy="646331"/>
          </a:xfrm>
          <a:prstGeom prst="rect">
            <a:avLst/>
          </a:prstGeom>
          <a:noFill/>
        </p:spPr>
        <p:txBody>
          <a:bodyPr wrap="none" rtlCol="0">
            <a:spAutoFit/>
          </a:bodyPr>
          <a:lstStyle/>
          <a:p>
            <a:pPr algn="ctr"/>
            <a:r>
              <a:rPr lang="en-US" dirty="0" smtClean="0"/>
              <a:t>Up to 75,000 characters</a:t>
            </a:r>
          </a:p>
          <a:p>
            <a:pPr algn="ctr"/>
            <a:r>
              <a:rPr lang="en-US" dirty="0" smtClean="0"/>
              <a:t>Around a million of them</a:t>
            </a:r>
            <a:endParaRPr lang="en-US" dirty="0"/>
          </a:p>
        </p:txBody>
      </p:sp>
      <p:sp>
        <p:nvSpPr>
          <p:cNvPr id="17" name="TextBox 16"/>
          <p:cNvSpPr txBox="1"/>
          <p:nvPr/>
        </p:nvSpPr>
        <p:spPr>
          <a:xfrm>
            <a:off x="5997986" y="4233190"/>
            <a:ext cx="2550247" cy="646331"/>
          </a:xfrm>
          <a:prstGeom prst="rect">
            <a:avLst/>
          </a:prstGeom>
          <a:noFill/>
        </p:spPr>
        <p:txBody>
          <a:bodyPr wrap="none" rtlCol="0">
            <a:spAutoFit/>
          </a:bodyPr>
          <a:lstStyle/>
          <a:p>
            <a:pPr algn="ctr"/>
            <a:r>
              <a:rPr lang="en-US" dirty="0" smtClean="0"/>
              <a:t>Up to 100,000 characters</a:t>
            </a:r>
          </a:p>
          <a:p>
            <a:pPr algn="ctr"/>
            <a:r>
              <a:rPr lang="en-US" dirty="0" smtClean="0"/>
              <a:t>Half a million of them</a:t>
            </a:r>
            <a:endParaRPr lang="en-US" dirty="0"/>
          </a:p>
        </p:txBody>
      </p:sp>
    </p:spTree>
    <p:extLst>
      <p:ext uri="{BB962C8B-B14F-4D97-AF65-F5344CB8AC3E}">
        <p14:creationId xmlns:p14="http://schemas.microsoft.com/office/powerpoint/2010/main" val="1826812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this ‘assembly’ thing?</a:t>
            </a:r>
            <a:endParaRPr lang="en-US" dirty="0"/>
          </a:p>
        </p:txBody>
      </p:sp>
      <p:sp>
        <p:nvSpPr>
          <p:cNvPr id="3" name="Rectangle 2"/>
          <p:cNvSpPr/>
          <p:nvPr/>
        </p:nvSpPr>
        <p:spPr>
          <a:xfrm>
            <a:off x="317510" y="1155236"/>
            <a:ext cx="2721513" cy="369332"/>
          </a:xfrm>
          <a:prstGeom prst="rect">
            <a:avLst/>
          </a:prstGeom>
        </p:spPr>
        <p:txBody>
          <a:bodyPr wrap="square">
            <a:spAutoFit/>
          </a:bodyPr>
          <a:lstStyle/>
          <a:p>
            <a:r>
              <a:rPr lang="en-US" dirty="0" smtClean="0">
                <a:latin typeface="Courier"/>
                <a:cs typeface="Courier"/>
              </a:rPr>
              <a:t>ACGCGATTCAGGTTACCA</a:t>
            </a:r>
            <a:endParaRPr lang="en-US" dirty="0">
              <a:latin typeface="Courier"/>
              <a:cs typeface="Courier"/>
            </a:endParaRPr>
          </a:p>
        </p:txBody>
      </p:sp>
      <p:sp>
        <p:nvSpPr>
          <p:cNvPr id="12" name="Rectangle 11"/>
          <p:cNvSpPr/>
          <p:nvPr/>
        </p:nvSpPr>
        <p:spPr>
          <a:xfrm>
            <a:off x="2340950" y="1763665"/>
            <a:ext cx="2807245" cy="369332"/>
          </a:xfrm>
          <a:prstGeom prst="rect">
            <a:avLst/>
          </a:prstGeom>
        </p:spPr>
        <p:txBody>
          <a:bodyPr wrap="square">
            <a:spAutoFit/>
          </a:bodyPr>
          <a:lstStyle/>
          <a:p>
            <a:r>
              <a:rPr lang="en-US" dirty="0" smtClean="0">
                <a:latin typeface="Courier"/>
                <a:cs typeface="Courier"/>
              </a:rPr>
              <a:t>GCGATTCAGGTTACCACG</a:t>
            </a:r>
            <a:endParaRPr lang="en-US" dirty="0">
              <a:latin typeface="Courier"/>
              <a:cs typeface="Courier"/>
            </a:endParaRPr>
          </a:p>
        </p:txBody>
      </p:sp>
      <p:sp>
        <p:nvSpPr>
          <p:cNvPr id="22" name="Rectangle 21"/>
          <p:cNvSpPr/>
          <p:nvPr/>
        </p:nvSpPr>
        <p:spPr>
          <a:xfrm>
            <a:off x="622311" y="2132997"/>
            <a:ext cx="2881638" cy="369332"/>
          </a:xfrm>
          <a:prstGeom prst="rect">
            <a:avLst/>
          </a:prstGeom>
        </p:spPr>
        <p:txBody>
          <a:bodyPr wrap="square">
            <a:spAutoFit/>
          </a:bodyPr>
          <a:lstStyle/>
          <a:p>
            <a:r>
              <a:rPr lang="en-US" dirty="0" smtClean="0">
                <a:latin typeface="Courier"/>
                <a:cs typeface="Courier"/>
              </a:rPr>
              <a:t>GATTCAGGTTACCACGCG</a:t>
            </a:r>
            <a:endParaRPr lang="en-US" dirty="0">
              <a:latin typeface="Courier"/>
              <a:cs typeface="Courier"/>
            </a:endParaRPr>
          </a:p>
        </p:txBody>
      </p:sp>
      <p:sp>
        <p:nvSpPr>
          <p:cNvPr id="23" name="Rectangle 22"/>
          <p:cNvSpPr/>
          <p:nvPr/>
        </p:nvSpPr>
        <p:spPr>
          <a:xfrm>
            <a:off x="4091991" y="2516440"/>
            <a:ext cx="2819955" cy="369332"/>
          </a:xfrm>
          <a:prstGeom prst="rect">
            <a:avLst/>
          </a:prstGeom>
        </p:spPr>
        <p:txBody>
          <a:bodyPr wrap="square">
            <a:spAutoFit/>
          </a:bodyPr>
          <a:lstStyle/>
          <a:p>
            <a:r>
              <a:rPr lang="en-US" dirty="0" smtClean="0">
                <a:latin typeface="Courier"/>
                <a:cs typeface="Courier"/>
              </a:rPr>
              <a:t>TTCAGGTTACCACGCGTA</a:t>
            </a:r>
            <a:endParaRPr lang="en-US" dirty="0">
              <a:latin typeface="Courier"/>
              <a:cs typeface="Courier"/>
            </a:endParaRPr>
          </a:p>
        </p:txBody>
      </p:sp>
      <p:sp>
        <p:nvSpPr>
          <p:cNvPr id="24" name="Rectangle 23"/>
          <p:cNvSpPr/>
          <p:nvPr/>
        </p:nvSpPr>
        <p:spPr>
          <a:xfrm>
            <a:off x="4351681" y="1203384"/>
            <a:ext cx="2803631" cy="369332"/>
          </a:xfrm>
          <a:prstGeom prst="rect">
            <a:avLst/>
          </a:prstGeom>
        </p:spPr>
        <p:txBody>
          <a:bodyPr wrap="square">
            <a:spAutoFit/>
          </a:bodyPr>
          <a:lstStyle/>
          <a:p>
            <a:r>
              <a:rPr lang="en-US" dirty="0" smtClean="0">
                <a:latin typeface="Courier"/>
                <a:cs typeface="Courier"/>
              </a:rPr>
              <a:t>CAGGTTACCACGCGTACG</a:t>
            </a:r>
            <a:endParaRPr lang="en-US" dirty="0">
              <a:latin typeface="Courier"/>
              <a:cs typeface="Courier"/>
            </a:endParaRPr>
          </a:p>
        </p:txBody>
      </p:sp>
      <p:sp>
        <p:nvSpPr>
          <p:cNvPr id="25" name="Rectangle 24"/>
          <p:cNvSpPr/>
          <p:nvPr/>
        </p:nvSpPr>
        <p:spPr>
          <a:xfrm>
            <a:off x="387792" y="2701106"/>
            <a:ext cx="2651231" cy="369332"/>
          </a:xfrm>
          <a:prstGeom prst="rect">
            <a:avLst/>
          </a:prstGeom>
        </p:spPr>
        <p:txBody>
          <a:bodyPr wrap="square">
            <a:spAutoFit/>
          </a:bodyPr>
          <a:lstStyle/>
          <a:p>
            <a:r>
              <a:rPr lang="en-US" dirty="0" smtClean="0">
                <a:latin typeface="Courier"/>
                <a:cs typeface="Courier"/>
              </a:rPr>
              <a:t>GGTTACCACGCGTACGCG</a:t>
            </a:r>
            <a:endParaRPr lang="en-US" dirty="0">
              <a:latin typeface="Courier"/>
              <a:cs typeface="Courier"/>
            </a:endParaRPr>
          </a:p>
        </p:txBody>
      </p:sp>
      <p:sp>
        <p:nvSpPr>
          <p:cNvPr id="26" name="Rectangle 25"/>
          <p:cNvSpPr/>
          <p:nvPr/>
        </p:nvSpPr>
        <p:spPr>
          <a:xfrm>
            <a:off x="5501969" y="3653931"/>
            <a:ext cx="2793661" cy="369332"/>
          </a:xfrm>
          <a:prstGeom prst="rect">
            <a:avLst/>
          </a:prstGeom>
        </p:spPr>
        <p:txBody>
          <a:bodyPr wrap="square">
            <a:spAutoFit/>
          </a:bodyPr>
          <a:lstStyle/>
          <a:p>
            <a:r>
              <a:rPr lang="en-US" dirty="0" smtClean="0">
                <a:latin typeface="Courier"/>
                <a:cs typeface="Courier"/>
              </a:rPr>
              <a:t>TTACCACGCGTACGCGAT</a:t>
            </a:r>
            <a:endParaRPr lang="en-US" dirty="0">
              <a:latin typeface="Courier"/>
              <a:cs typeface="Courier"/>
            </a:endParaRPr>
          </a:p>
        </p:txBody>
      </p:sp>
      <p:sp>
        <p:nvSpPr>
          <p:cNvPr id="27" name="Rectangle 26"/>
          <p:cNvSpPr/>
          <p:nvPr/>
        </p:nvSpPr>
        <p:spPr>
          <a:xfrm>
            <a:off x="5547327" y="1827549"/>
            <a:ext cx="2946061" cy="369332"/>
          </a:xfrm>
          <a:prstGeom prst="rect">
            <a:avLst/>
          </a:prstGeom>
        </p:spPr>
        <p:txBody>
          <a:bodyPr wrap="square">
            <a:spAutoFit/>
          </a:bodyPr>
          <a:lstStyle/>
          <a:p>
            <a:r>
              <a:rPr lang="en-US" dirty="0" smtClean="0">
                <a:latin typeface="Courier"/>
                <a:cs typeface="Courier"/>
              </a:rPr>
              <a:t>ACCACGCGTACGCGATTA</a:t>
            </a:r>
            <a:endParaRPr lang="en-US" dirty="0">
              <a:latin typeface="Courier"/>
              <a:cs typeface="Courier"/>
            </a:endParaRPr>
          </a:p>
        </p:txBody>
      </p:sp>
      <p:sp>
        <p:nvSpPr>
          <p:cNvPr id="28" name="Rectangle 27"/>
          <p:cNvSpPr/>
          <p:nvPr/>
        </p:nvSpPr>
        <p:spPr>
          <a:xfrm>
            <a:off x="870412" y="3469265"/>
            <a:ext cx="2772352" cy="369332"/>
          </a:xfrm>
          <a:prstGeom prst="rect">
            <a:avLst/>
          </a:prstGeom>
        </p:spPr>
        <p:txBody>
          <a:bodyPr wrap="square">
            <a:spAutoFit/>
          </a:bodyPr>
          <a:lstStyle/>
          <a:p>
            <a:r>
              <a:rPr lang="en-US" dirty="0" smtClean="0">
                <a:latin typeface="Courier"/>
                <a:cs typeface="Courier"/>
              </a:rPr>
              <a:t>CACGCGTACGCGATTACA</a:t>
            </a:r>
            <a:endParaRPr lang="en-US" dirty="0">
              <a:latin typeface="Courier"/>
              <a:cs typeface="Courier"/>
            </a:endParaRPr>
          </a:p>
        </p:txBody>
      </p:sp>
      <p:sp>
        <p:nvSpPr>
          <p:cNvPr id="29" name="Rectangle 28"/>
          <p:cNvSpPr/>
          <p:nvPr/>
        </p:nvSpPr>
        <p:spPr>
          <a:xfrm>
            <a:off x="2550923" y="4159346"/>
            <a:ext cx="2778707" cy="369332"/>
          </a:xfrm>
          <a:prstGeom prst="rect">
            <a:avLst/>
          </a:prstGeom>
        </p:spPr>
        <p:txBody>
          <a:bodyPr wrap="square">
            <a:spAutoFit/>
          </a:bodyPr>
          <a:lstStyle/>
          <a:p>
            <a:r>
              <a:rPr lang="en-US" dirty="0" smtClean="0">
                <a:latin typeface="Courier"/>
                <a:cs typeface="Courier"/>
              </a:rPr>
              <a:t>CGCGTACGCGATTACACA</a:t>
            </a:r>
            <a:endParaRPr lang="en-US" dirty="0">
              <a:latin typeface="Courier"/>
              <a:cs typeface="Courier"/>
            </a:endParaRPr>
          </a:p>
        </p:txBody>
      </p:sp>
      <p:sp>
        <p:nvSpPr>
          <p:cNvPr id="30" name="Rectangle 29"/>
          <p:cNvSpPr/>
          <p:nvPr/>
        </p:nvSpPr>
        <p:spPr>
          <a:xfrm>
            <a:off x="5012120" y="5211127"/>
            <a:ext cx="3170610" cy="369332"/>
          </a:xfrm>
          <a:prstGeom prst="rect">
            <a:avLst/>
          </a:prstGeom>
        </p:spPr>
        <p:txBody>
          <a:bodyPr wrap="square">
            <a:spAutoFit/>
          </a:bodyPr>
          <a:lstStyle/>
          <a:p>
            <a:r>
              <a:rPr lang="en-US" dirty="0" smtClean="0">
                <a:latin typeface="Courier"/>
                <a:cs typeface="Courier"/>
              </a:rPr>
              <a:t>CGTACGCGATTACACAGATT</a:t>
            </a:r>
            <a:endParaRPr lang="en-US" dirty="0">
              <a:latin typeface="Courier"/>
              <a:cs typeface="Courier"/>
            </a:endParaRPr>
          </a:p>
        </p:txBody>
      </p:sp>
      <p:sp>
        <p:nvSpPr>
          <p:cNvPr id="31" name="Rectangle 30"/>
          <p:cNvSpPr/>
          <p:nvPr/>
        </p:nvSpPr>
        <p:spPr>
          <a:xfrm>
            <a:off x="423182" y="5179060"/>
            <a:ext cx="3080767" cy="369332"/>
          </a:xfrm>
          <a:prstGeom prst="rect">
            <a:avLst/>
          </a:prstGeom>
        </p:spPr>
        <p:txBody>
          <a:bodyPr wrap="square">
            <a:spAutoFit/>
          </a:bodyPr>
          <a:lstStyle/>
          <a:p>
            <a:r>
              <a:rPr lang="en-US" dirty="0" smtClean="0">
                <a:latin typeface="Courier"/>
                <a:cs typeface="Courier"/>
              </a:rPr>
              <a:t>TACGCGATTACACAGATTAG</a:t>
            </a:r>
            <a:endParaRPr lang="en-US" dirty="0">
              <a:latin typeface="Courier"/>
              <a:cs typeface="Courier"/>
            </a:endParaRPr>
          </a:p>
        </p:txBody>
      </p:sp>
    </p:spTree>
    <p:extLst>
      <p:ext uri="{BB962C8B-B14F-4D97-AF65-F5344CB8AC3E}">
        <p14:creationId xmlns:p14="http://schemas.microsoft.com/office/powerpoint/2010/main" val="108602893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this ‘assembly’ thing?</a:t>
            </a:r>
            <a:endParaRPr lang="en-US" dirty="0"/>
          </a:p>
        </p:txBody>
      </p:sp>
      <p:sp>
        <p:nvSpPr>
          <p:cNvPr id="3" name="Rectangle 2"/>
          <p:cNvSpPr/>
          <p:nvPr/>
        </p:nvSpPr>
        <p:spPr>
          <a:xfrm>
            <a:off x="1502190" y="2175241"/>
            <a:ext cx="2721513" cy="369332"/>
          </a:xfrm>
          <a:prstGeom prst="rect">
            <a:avLst/>
          </a:prstGeom>
        </p:spPr>
        <p:txBody>
          <a:bodyPr wrap="square">
            <a:spAutoFit/>
          </a:bodyPr>
          <a:lstStyle/>
          <a:p>
            <a:r>
              <a:rPr lang="en-US" dirty="0" smtClean="0">
                <a:latin typeface="Courier"/>
                <a:cs typeface="Courier"/>
              </a:rPr>
              <a:t>ACGCGATTCAGGTTACCA</a:t>
            </a:r>
            <a:endParaRPr lang="en-US" dirty="0">
              <a:latin typeface="Courier"/>
              <a:cs typeface="Courier"/>
            </a:endParaRPr>
          </a:p>
        </p:txBody>
      </p:sp>
      <p:sp>
        <p:nvSpPr>
          <p:cNvPr id="12" name="Rectangle 11"/>
          <p:cNvSpPr/>
          <p:nvPr/>
        </p:nvSpPr>
        <p:spPr>
          <a:xfrm>
            <a:off x="1845990" y="2376890"/>
            <a:ext cx="2807245" cy="369332"/>
          </a:xfrm>
          <a:prstGeom prst="rect">
            <a:avLst/>
          </a:prstGeom>
        </p:spPr>
        <p:txBody>
          <a:bodyPr wrap="square">
            <a:spAutoFit/>
          </a:bodyPr>
          <a:lstStyle/>
          <a:p>
            <a:r>
              <a:rPr lang="en-US" dirty="0" smtClean="0">
                <a:latin typeface="Courier"/>
                <a:cs typeface="Courier"/>
              </a:rPr>
              <a:t>GCGATTCAGGTTACCACG</a:t>
            </a:r>
            <a:endParaRPr lang="en-US" dirty="0">
              <a:latin typeface="Courier"/>
              <a:cs typeface="Courier"/>
            </a:endParaRPr>
          </a:p>
        </p:txBody>
      </p:sp>
      <p:sp>
        <p:nvSpPr>
          <p:cNvPr id="22" name="Rectangle 21"/>
          <p:cNvSpPr/>
          <p:nvPr/>
        </p:nvSpPr>
        <p:spPr>
          <a:xfrm>
            <a:off x="2118150" y="2578539"/>
            <a:ext cx="2881638" cy="369332"/>
          </a:xfrm>
          <a:prstGeom prst="rect">
            <a:avLst/>
          </a:prstGeom>
        </p:spPr>
        <p:txBody>
          <a:bodyPr wrap="square">
            <a:spAutoFit/>
          </a:bodyPr>
          <a:lstStyle/>
          <a:p>
            <a:r>
              <a:rPr lang="en-US" dirty="0" smtClean="0">
                <a:latin typeface="Courier"/>
                <a:cs typeface="Courier"/>
              </a:rPr>
              <a:t>GATTCAGGTTACCACGCG</a:t>
            </a:r>
            <a:endParaRPr lang="en-US" dirty="0">
              <a:latin typeface="Courier"/>
              <a:cs typeface="Courier"/>
            </a:endParaRPr>
          </a:p>
        </p:txBody>
      </p:sp>
      <p:sp>
        <p:nvSpPr>
          <p:cNvPr id="23" name="Rectangle 22"/>
          <p:cNvSpPr/>
          <p:nvPr/>
        </p:nvSpPr>
        <p:spPr>
          <a:xfrm>
            <a:off x="2465815" y="2780188"/>
            <a:ext cx="2819955" cy="369332"/>
          </a:xfrm>
          <a:prstGeom prst="rect">
            <a:avLst/>
          </a:prstGeom>
        </p:spPr>
        <p:txBody>
          <a:bodyPr wrap="square">
            <a:spAutoFit/>
          </a:bodyPr>
          <a:lstStyle/>
          <a:p>
            <a:r>
              <a:rPr lang="en-US" dirty="0" smtClean="0">
                <a:latin typeface="Courier"/>
                <a:cs typeface="Courier"/>
              </a:rPr>
              <a:t>TTCAGGTTACCACGCGTA</a:t>
            </a:r>
            <a:endParaRPr lang="en-US" dirty="0">
              <a:latin typeface="Courier"/>
              <a:cs typeface="Courier"/>
            </a:endParaRPr>
          </a:p>
        </p:txBody>
      </p:sp>
      <p:sp>
        <p:nvSpPr>
          <p:cNvPr id="24" name="Rectangle 23"/>
          <p:cNvSpPr/>
          <p:nvPr/>
        </p:nvSpPr>
        <p:spPr>
          <a:xfrm>
            <a:off x="2769495" y="2981837"/>
            <a:ext cx="2803631" cy="369332"/>
          </a:xfrm>
          <a:prstGeom prst="rect">
            <a:avLst/>
          </a:prstGeom>
        </p:spPr>
        <p:txBody>
          <a:bodyPr wrap="square">
            <a:spAutoFit/>
          </a:bodyPr>
          <a:lstStyle/>
          <a:p>
            <a:r>
              <a:rPr lang="en-US" dirty="0" smtClean="0">
                <a:latin typeface="Courier"/>
                <a:cs typeface="Courier"/>
              </a:rPr>
              <a:t>CAGGTTACCACGCGTACG</a:t>
            </a:r>
            <a:endParaRPr lang="en-US" dirty="0">
              <a:latin typeface="Courier"/>
              <a:cs typeface="Courier"/>
            </a:endParaRPr>
          </a:p>
        </p:txBody>
      </p:sp>
      <p:sp>
        <p:nvSpPr>
          <p:cNvPr id="25" name="Rectangle 24"/>
          <p:cNvSpPr/>
          <p:nvPr/>
        </p:nvSpPr>
        <p:spPr>
          <a:xfrm>
            <a:off x="3065459" y="3183486"/>
            <a:ext cx="2651231" cy="369332"/>
          </a:xfrm>
          <a:prstGeom prst="rect">
            <a:avLst/>
          </a:prstGeom>
        </p:spPr>
        <p:txBody>
          <a:bodyPr wrap="square">
            <a:spAutoFit/>
          </a:bodyPr>
          <a:lstStyle/>
          <a:p>
            <a:r>
              <a:rPr lang="en-US" dirty="0" smtClean="0">
                <a:latin typeface="Courier"/>
                <a:cs typeface="Courier"/>
              </a:rPr>
              <a:t>GGTTACCACGCGTACGCG</a:t>
            </a:r>
            <a:endParaRPr lang="en-US" dirty="0">
              <a:latin typeface="Courier"/>
              <a:cs typeface="Courier"/>
            </a:endParaRPr>
          </a:p>
        </p:txBody>
      </p:sp>
      <p:sp>
        <p:nvSpPr>
          <p:cNvPr id="26" name="Rectangle 25"/>
          <p:cNvSpPr/>
          <p:nvPr/>
        </p:nvSpPr>
        <p:spPr>
          <a:xfrm>
            <a:off x="3371178" y="3385135"/>
            <a:ext cx="2793661" cy="369332"/>
          </a:xfrm>
          <a:prstGeom prst="rect">
            <a:avLst/>
          </a:prstGeom>
        </p:spPr>
        <p:txBody>
          <a:bodyPr wrap="square">
            <a:spAutoFit/>
          </a:bodyPr>
          <a:lstStyle/>
          <a:p>
            <a:r>
              <a:rPr lang="en-US" dirty="0" smtClean="0">
                <a:latin typeface="Courier"/>
                <a:cs typeface="Courier"/>
              </a:rPr>
              <a:t>TTACCACGCGTACGCGAT</a:t>
            </a:r>
            <a:endParaRPr lang="en-US" dirty="0">
              <a:latin typeface="Courier"/>
              <a:cs typeface="Courier"/>
            </a:endParaRPr>
          </a:p>
        </p:txBody>
      </p:sp>
      <p:sp>
        <p:nvSpPr>
          <p:cNvPr id="27" name="Rectangle 26"/>
          <p:cNvSpPr/>
          <p:nvPr/>
        </p:nvSpPr>
        <p:spPr>
          <a:xfrm>
            <a:off x="3648993" y="3586784"/>
            <a:ext cx="3250861" cy="369332"/>
          </a:xfrm>
          <a:prstGeom prst="rect">
            <a:avLst/>
          </a:prstGeom>
        </p:spPr>
        <p:txBody>
          <a:bodyPr wrap="square">
            <a:spAutoFit/>
          </a:bodyPr>
          <a:lstStyle/>
          <a:p>
            <a:r>
              <a:rPr lang="en-US" dirty="0" smtClean="0">
                <a:latin typeface="Courier"/>
                <a:cs typeface="Courier"/>
              </a:rPr>
              <a:t>ACCACGCGTACGCGATTA</a:t>
            </a:r>
            <a:endParaRPr lang="en-US" dirty="0">
              <a:latin typeface="Courier"/>
              <a:cs typeface="Courier"/>
            </a:endParaRPr>
          </a:p>
        </p:txBody>
      </p:sp>
      <p:sp>
        <p:nvSpPr>
          <p:cNvPr id="28" name="Rectangle 27"/>
          <p:cNvSpPr/>
          <p:nvPr/>
        </p:nvSpPr>
        <p:spPr>
          <a:xfrm>
            <a:off x="3994175" y="3788433"/>
            <a:ext cx="2772352" cy="369332"/>
          </a:xfrm>
          <a:prstGeom prst="rect">
            <a:avLst/>
          </a:prstGeom>
        </p:spPr>
        <p:txBody>
          <a:bodyPr wrap="square">
            <a:spAutoFit/>
          </a:bodyPr>
          <a:lstStyle/>
          <a:p>
            <a:r>
              <a:rPr lang="en-US" dirty="0" smtClean="0">
                <a:latin typeface="Courier"/>
                <a:cs typeface="Courier"/>
              </a:rPr>
              <a:t>CACGCGTACGCGATTACA</a:t>
            </a:r>
            <a:endParaRPr lang="en-US" dirty="0">
              <a:latin typeface="Courier"/>
              <a:cs typeface="Courier"/>
            </a:endParaRPr>
          </a:p>
        </p:txBody>
      </p:sp>
      <p:sp>
        <p:nvSpPr>
          <p:cNvPr id="29" name="Rectangle 28"/>
          <p:cNvSpPr/>
          <p:nvPr/>
        </p:nvSpPr>
        <p:spPr>
          <a:xfrm>
            <a:off x="4303070" y="3990082"/>
            <a:ext cx="2778707" cy="369332"/>
          </a:xfrm>
          <a:prstGeom prst="rect">
            <a:avLst/>
          </a:prstGeom>
        </p:spPr>
        <p:txBody>
          <a:bodyPr wrap="square">
            <a:spAutoFit/>
          </a:bodyPr>
          <a:lstStyle/>
          <a:p>
            <a:r>
              <a:rPr lang="en-US" dirty="0" smtClean="0">
                <a:latin typeface="Courier"/>
                <a:cs typeface="Courier"/>
              </a:rPr>
              <a:t>CGCGTACGCGATTACACA</a:t>
            </a:r>
            <a:endParaRPr lang="en-US" dirty="0">
              <a:latin typeface="Courier"/>
              <a:cs typeface="Courier"/>
            </a:endParaRPr>
          </a:p>
        </p:txBody>
      </p:sp>
      <p:sp>
        <p:nvSpPr>
          <p:cNvPr id="30" name="Rectangle 29"/>
          <p:cNvSpPr/>
          <p:nvPr/>
        </p:nvSpPr>
        <p:spPr>
          <a:xfrm>
            <a:off x="4586569" y="4191731"/>
            <a:ext cx="3170610" cy="369332"/>
          </a:xfrm>
          <a:prstGeom prst="rect">
            <a:avLst/>
          </a:prstGeom>
        </p:spPr>
        <p:txBody>
          <a:bodyPr wrap="square">
            <a:spAutoFit/>
          </a:bodyPr>
          <a:lstStyle/>
          <a:p>
            <a:r>
              <a:rPr lang="en-US" dirty="0" smtClean="0">
                <a:latin typeface="Courier"/>
                <a:cs typeface="Courier"/>
              </a:rPr>
              <a:t>CGTACGCGATTACACAGATT</a:t>
            </a:r>
            <a:endParaRPr lang="en-US" dirty="0">
              <a:latin typeface="Courier"/>
              <a:cs typeface="Courier"/>
            </a:endParaRPr>
          </a:p>
        </p:txBody>
      </p:sp>
      <p:sp>
        <p:nvSpPr>
          <p:cNvPr id="31" name="Rectangle 30"/>
          <p:cNvSpPr/>
          <p:nvPr/>
        </p:nvSpPr>
        <p:spPr>
          <a:xfrm>
            <a:off x="4875924" y="4393382"/>
            <a:ext cx="3080767" cy="369332"/>
          </a:xfrm>
          <a:prstGeom prst="rect">
            <a:avLst/>
          </a:prstGeom>
        </p:spPr>
        <p:txBody>
          <a:bodyPr wrap="square">
            <a:spAutoFit/>
          </a:bodyPr>
          <a:lstStyle/>
          <a:p>
            <a:r>
              <a:rPr lang="en-US" dirty="0" smtClean="0">
                <a:latin typeface="Courier"/>
                <a:cs typeface="Courier"/>
              </a:rPr>
              <a:t>TACGCGATTACACAGATTAG</a:t>
            </a:r>
            <a:endParaRPr lang="en-US" dirty="0">
              <a:latin typeface="Courier"/>
              <a:cs typeface="Courier"/>
            </a:endParaRPr>
          </a:p>
        </p:txBody>
      </p:sp>
      <p:sp>
        <p:nvSpPr>
          <p:cNvPr id="32" name="Rectangle 31"/>
          <p:cNvSpPr/>
          <p:nvPr/>
        </p:nvSpPr>
        <p:spPr>
          <a:xfrm>
            <a:off x="1891350" y="4697034"/>
            <a:ext cx="6313697" cy="369332"/>
          </a:xfrm>
          <a:prstGeom prst="rect">
            <a:avLst/>
          </a:prstGeom>
        </p:spPr>
        <p:txBody>
          <a:bodyPr wrap="square">
            <a:spAutoFit/>
          </a:bodyPr>
          <a:lstStyle/>
          <a:p>
            <a:r>
              <a:rPr lang="en-US" dirty="0" smtClean="0">
                <a:latin typeface="Courier"/>
                <a:cs typeface="Courier"/>
              </a:rPr>
              <a:t>ACGCGATTCAGGTTACCACGCGTACGCGATTACACAGATTAG</a:t>
            </a:r>
            <a:endParaRPr lang="en-US" dirty="0">
              <a:latin typeface="Courier"/>
              <a:cs typeface="Courier"/>
            </a:endParaRPr>
          </a:p>
        </p:txBody>
      </p:sp>
    </p:spTree>
    <p:extLst>
      <p:ext uri="{BB962C8B-B14F-4D97-AF65-F5344CB8AC3E}">
        <p14:creationId xmlns:p14="http://schemas.microsoft.com/office/powerpoint/2010/main" val="260681166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82664" y="987856"/>
            <a:ext cx="7959699" cy="5011937"/>
          </a:xfrm>
          <a:prstGeom prst="rect">
            <a:avLst/>
          </a:prstGeom>
        </p:spPr>
      </p:pic>
      <p:sp>
        <p:nvSpPr>
          <p:cNvPr id="6" name="Rectangle 5"/>
          <p:cNvSpPr/>
          <p:nvPr/>
        </p:nvSpPr>
        <p:spPr>
          <a:xfrm>
            <a:off x="4244514" y="6488668"/>
            <a:ext cx="4899486" cy="369332"/>
          </a:xfrm>
          <a:prstGeom prst="rect">
            <a:avLst/>
          </a:prstGeom>
        </p:spPr>
        <p:txBody>
          <a:bodyPr wrap="none">
            <a:spAutoFit/>
          </a:bodyPr>
          <a:lstStyle/>
          <a:p>
            <a:r>
              <a:rPr lang="en-US" dirty="0" err="1" smtClean="0"/>
              <a:t>Compeau</a:t>
            </a:r>
            <a:r>
              <a:rPr lang="en-US" dirty="0" smtClean="0"/>
              <a:t> &amp; </a:t>
            </a:r>
            <a:r>
              <a:rPr lang="en-US" dirty="0" err="1" smtClean="0"/>
              <a:t>Pevzner</a:t>
            </a:r>
            <a:r>
              <a:rPr lang="en-US" dirty="0"/>
              <a:t> 2010 http://</a:t>
            </a:r>
            <a:r>
              <a:rPr lang="en-US" dirty="0" err="1" smtClean="0"/>
              <a:t>cseweb.ucsd.edu</a:t>
            </a:r>
            <a:endParaRPr lang="en-US" dirty="0"/>
          </a:p>
        </p:txBody>
      </p:sp>
      <p:sp>
        <p:nvSpPr>
          <p:cNvPr id="4" name="Title 1"/>
          <p:cNvSpPr>
            <a:spLocks noGrp="1"/>
          </p:cNvSpPr>
          <p:nvPr>
            <p:ph type="title"/>
          </p:nvPr>
        </p:nvSpPr>
        <p:spPr>
          <a:xfrm>
            <a:off x="457200" y="9595"/>
            <a:ext cx="8229600" cy="1143000"/>
          </a:xfrm>
        </p:spPr>
        <p:txBody>
          <a:bodyPr/>
          <a:lstStyle/>
          <a:p>
            <a:r>
              <a:rPr lang="en-US" dirty="0" smtClean="0"/>
              <a:t>An analogy</a:t>
            </a:r>
            <a:endParaRPr lang="en-US" dirty="0"/>
          </a:p>
        </p:txBody>
      </p:sp>
    </p:spTree>
    <p:extLst>
      <p:ext uri="{BB962C8B-B14F-4D97-AF65-F5344CB8AC3E}">
        <p14:creationId xmlns:p14="http://schemas.microsoft.com/office/powerpoint/2010/main" val="243080968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analogy</a:t>
            </a:r>
            <a:endParaRPr lang="en-US" dirty="0"/>
          </a:p>
        </p:txBody>
      </p:sp>
      <p:sp>
        <p:nvSpPr>
          <p:cNvPr id="3" name="TextBox 2"/>
          <p:cNvSpPr txBox="1"/>
          <p:nvPr/>
        </p:nvSpPr>
        <p:spPr>
          <a:xfrm>
            <a:off x="1" y="6279261"/>
            <a:ext cx="9144000" cy="523220"/>
          </a:xfrm>
          <a:prstGeom prst="rect">
            <a:avLst/>
          </a:prstGeom>
          <a:noFill/>
        </p:spPr>
        <p:txBody>
          <a:bodyPr wrap="square" rtlCol="0">
            <a:spAutoFit/>
          </a:bodyPr>
          <a:lstStyle/>
          <a:p>
            <a:r>
              <a:rPr lang="en-US" sz="1400" dirty="0" smtClean="0"/>
              <a:t>Slides courtesy of/after Mike </a:t>
            </a:r>
            <a:r>
              <a:rPr lang="en-US" sz="1400" dirty="0"/>
              <a:t>Schatz, Cold Spring Harbor </a:t>
            </a:r>
            <a:r>
              <a:rPr lang="en-US" sz="1400" dirty="0" smtClean="0"/>
              <a:t>Laboratory http</a:t>
            </a:r>
            <a:r>
              <a:rPr lang="en-US" sz="1400" dirty="0"/>
              <a:t>://</a:t>
            </a:r>
            <a:r>
              <a:rPr lang="en-US" sz="1400" dirty="0" err="1"/>
              <a:t>schatzlab.cshl.edu</a:t>
            </a:r>
            <a:r>
              <a:rPr lang="en-US" sz="1400" dirty="0"/>
              <a:t>/teaching/2014</a:t>
            </a:r>
            <a:r>
              <a:rPr lang="en-US" sz="1400" dirty="0" smtClean="0"/>
              <a:t>/</a:t>
            </a:r>
          </a:p>
          <a:p>
            <a:r>
              <a:rPr lang="en-US" sz="1400" dirty="0" smtClean="0"/>
              <a:t>Quote: https</a:t>
            </a:r>
            <a:r>
              <a:rPr lang="en-US" sz="1400" dirty="0"/>
              <a:t>://</a:t>
            </a:r>
            <a:r>
              <a:rPr lang="en-US" sz="1400" dirty="0" err="1"/>
              <a:t>en.wikisource.org</a:t>
            </a:r>
            <a:r>
              <a:rPr lang="en-US" sz="1400" dirty="0"/>
              <a:t>/wiki/</a:t>
            </a:r>
            <a:r>
              <a:rPr lang="en-US" sz="1400" dirty="0" err="1"/>
              <a:t>A_Tale_of_Two_Cities</a:t>
            </a:r>
            <a:r>
              <a:rPr lang="en-US" sz="1400" dirty="0"/>
              <a:t>/</a:t>
            </a:r>
            <a:r>
              <a:rPr lang="en-US" sz="1400" dirty="0" err="1"/>
              <a:t>Book_the_First</a:t>
            </a:r>
            <a:r>
              <a:rPr lang="en-US" sz="1400" dirty="0"/>
              <a:t>/</a:t>
            </a:r>
            <a:r>
              <a:rPr lang="en-US" sz="1400" dirty="0" err="1"/>
              <a:t>Chapter_I</a:t>
            </a:r>
            <a:endParaRPr lang="en-US" sz="1400" dirty="0"/>
          </a:p>
        </p:txBody>
      </p:sp>
      <p:sp>
        <p:nvSpPr>
          <p:cNvPr id="4" name="Rectangle 3"/>
          <p:cNvSpPr/>
          <p:nvPr/>
        </p:nvSpPr>
        <p:spPr>
          <a:xfrm>
            <a:off x="710779" y="1443841"/>
            <a:ext cx="7722442" cy="1477328"/>
          </a:xfrm>
          <a:prstGeom prst="rect">
            <a:avLst/>
          </a:prstGeom>
        </p:spPr>
        <p:txBody>
          <a:bodyPr wrap="square">
            <a:spAutoFit/>
          </a:bodyPr>
          <a:lstStyle/>
          <a:p>
            <a:r>
              <a:rPr lang="en-US" dirty="0"/>
              <a:t>"It was the best of times, it was the worst of times, it was the age of wisdom, it was the age of foolishness, it was the epoch of belief, it was the epoch of incredulity</a:t>
            </a:r>
            <a:r>
              <a:rPr lang="en-US" dirty="0" smtClean="0"/>
              <a:t>,…</a:t>
            </a:r>
          </a:p>
          <a:p>
            <a:endParaRPr lang="en-US" dirty="0"/>
          </a:p>
          <a:p>
            <a:r>
              <a:rPr lang="en-US" dirty="0"/>
              <a:t>Charles Dickens, </a:t>
            </a:r>
            <a:r>
              <a:rPr lang="en-US" dirty="0" smtClean="0"/>
              <a:t>“A </a:t>
            </a:r>
            <a:r>
              <a:rPr lang="en-US" dirty="0"/>
              <a:t>Tale of Two </a:t>
            </a:r>
            <a:r>
              <a:rPr lang="en-US" dirty="0" smtClean="0"/>
              <a:t>Cities”</a:t>
            </a:r>
            <a:endParaRPr lang="en-US" dirty="0"/>
          </a:p>
        </p:txBody>
      </p:sp>
      <p:sp>
        <p:nvSpPr>
          <p:cNvPr id="5" name="TextBox 4"/>
          <p:cNvSpPr txBox="1"/>
          <p:nvPr/>
        </p:nvSpPr>
        <p:spPr>
          <a:xfrm>
            <a:off x="1933474" y="3854105"/>
            <a:ext cx="4915203" cy="523220"/>
          </a:xfrm>
          <a:prstGeom prst="rect">
            <a:avLst/>
          </a:prstGeom>
          <a:noFill/>
        </p:spPr>
        <p:txBody>
          <a:bodyPr wrap="none" rtlCol="0">
            <a:spAutoFit/>
          </a:bodyPr>
          <a:lstStyle/>
          <a:p>
            <a:pPr algn="ctr"/>
            <a:r>
              <a:rPr lang="en-US" sz="2800" dirty="0" smtClean="0"/>
              <a:t>Now we shred a bunch of copies</a:t>
            </a:r>
            <a:endParaRPr lang="en-US" sz="2800" dirty="0"/>
          </a:p>
        </p:txBody>
      </p:sp>
    </p:spTree>
    <p:extLst>
      <p:ext uri="{BB962C8B-B14F-4D97-AF65-F5344CB8AC3E}">
        <p14:creationId xmlns:p14="http://schemas.microsoft.com/office/powerpoint/2010/main" val="10819873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 analogy</a:t>
            </a:r>
            <a:endParaRPr lang="en-US" dirty="0"/>
          </a:p>
        </p:txBody>
      </p:sp>
      <p:pic>
        <p:nvPicPr>
          <p:cNvPr id="6" name="Picture 5"/>
          <p:cNvPicPr>
            <a:picLocks noChangeAspect="1"/>
          </p:cNvPicPr>
          <p:nvPr/>
        </p:nvPicPr>
        <p:blipFill>
          <a:blip r:embed="rId2"/>
          <a:stretch>
            <a:fillRect/>
          </a:stretch>
        </p:blipFill>
        <p:spPr>
          <a:xfrm>
            <a:off x="629250" y="507475"/>
            <a:ext cx="1980978" cy="5843050"/>
          </a:xfrm>
          <a:prstGeom prst="rect">
            <a:avLst/>
          </a:prstGeom>
        </p:spPr>
      </p:pic>
      <p:sp>
        <p:nvSpPr>
          <p:cNvPr id="7" name="Rectangle 6"/>
          <p:cNvSpPr/>
          <p:nvPr/>
        </p:nvSpPr>
        <p:spPr>
          <a:xfrm>
            <a:off x="3447250" y="1450573"/>
            <a:ext cx="5239550" cy="1200329"/>
          </a:xfrm>
          <a:prstGeom prst="rect">
            <a:avLst/>
          </a:prstGeom>
        </p:spPr>
        <p:txBody>
          <a:bodyPr wrap="square">
            <a:spAutoFit/>
          </a:bodyPr>
          <a:lstStyle/>
          <a:p>
            <a:r>
              <a:rPr lang="en-US" dirty="0"/>
              <a:t>"It was the best of times, it was the worst of times, it was the age of wisdom, it was the age of foolishness, it was the epoch of belief, it was the epoch of incredulity</a:t>
            </a:r>
            <a:r>
              <a:rPr lang="en-US" dirty="0" smtClean="0"/>
              <a:t>,…</a:t>
            </a:r>
          </a:p>
        </p:txBody>
      </p:sp>
      <p:pic>
        <p:nvPicPr>
          <p:cNvPr id="8" name="Picture 7"/>
          <p:cNvPicPr>
            <a:picLocks noChangeAspect="1"/>
          </p:cNvPicPr>
          <p:nvPr/>
        </p:nvPicPr>
        <p:blipFill>
          <a:blip r:embed="rId3"/>
          <a:stretch>
            <a:fillRect/>
          </a:stretch>
        </p:blipFill>
        <p:spPr>
          <a:xfrm>
            <a:off x="3549306" y="2964827"/>
            <a:ext cx="4789241" cy="3502412"/>
          </a:xfrm>
          <a:prstGeom prst="rect">
            <a:avLst/>
          </a:prstGeom>
        </p:spPr>
      </p:pic>
      <p:sp>
        <p:nvSpPr>
          <p:cNvPr id="10" name="TextBox 9"/>
          <p:cNvSpPr txBox="1"/>
          <p:nvPr/>
        </p:nvSpPr>
        <p:spPr>
          <a:xfrm>
            <a:off x="1" y="6451486"/>
            <a:ext cx="9144000" cy="307777"/>
          </a:xfrm>
          <a:prstGeom prst="rect">
            <a:avLst/>
          </a:prstGeom>
          <a:noFill/>
        </p:spPr>
        <p:txBody>
          <a:bodyPr wrap="square" rtlCol="0">
            <a:spAutoFit/>
          </a:bodyPr>
          <a:lstStyle/>
          <a:p>
            <a:r>
              <a:rPr lang="en-US" sz="1400" dirty="0" smtClean="0"/>
              <a:t>Slides courtesy of/after Mike </a:t>
            </a:r>
            <a:r>
              <a:rPr lang="en-US" sz="1400" dirty="0"/>
              <a:t>Schatz, Cold Spring Harbor </a:t>
            </a:r>
            <a:r>
              <a:rPr lang="en-US" sz="1400" dirty="0" smtClean="0"/>
              <a:t>Laboratory http</a:t>
            </a:r>
            <a:r>
              <a:rPr lang="en-US" sz="1400" dirty="0"/>
              <a:t>://</a:t>
            </a:r>
            <a:r>
              <a:rPr lang="en-US" sz="1400" dirty="0" err="1"/>
              <a:t>schatzlab.cshl.edu</a:t>
            </a:r>
            <a:r>
              <a:rPr lang="en-US" sz="1400" dirty="0"/>
              <a:t>/teaching/2014</a:t>
            </a:r>
            <a:r>
              <a:rPr lang="en-US" sz="1400" dirty="0" smtClean="0"/>
              <a:t>/</a:t>
            </a:r>
          </a:p>
        </p:txBody>
      </p:sp>
    </p:spTree>
    <p:extLst>
      <p:ext uri="{BB962C8B-B14F-4D97-AF65-F5344CB8AC3E}">
        <p14:creationId xmlns:p14="http://schemas.microsoft.com/office/powerpoint/2010/main" val="389462514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3" name="Picture 2"/>
          <p:cNvPicPr>
            <a:picLocks noChangeAspect="1"/>
          </p:cNvPicPr>
          <p:nvPr/>
        </p:nvPicPr>
        <p:blipFill>
          <a:blip r:embed="rId2"/>
          <a:stretch>
            <a:fillRect/>
          </a:stretch>
        </p:blipFill>
        <p:spPr>
          <a:xfrm>
            <a:off x="395057" y="388328"/>
            <a:ext cx="8353886" cy="6063158"/>
          </a:xfrm>
          <a:prstGeom prst="rect">
            <a:avLst/>
          </a:prstGeom>
        </p:spPr>
      </p:pic>
      <p:sp>
        <p:nvSpPr>
          <p:cNvPr id="4" name="TextBox 3"/>
          <p:cNvSpPr txBox="1"/>
          <p:nvPr/>
        </p:nvSpPr>
        <p:spPr>
          <a:xfrm>
            <a:off x="1" y="6451486"/>
            <a:ext cx="9144000" cy="307777"/>
          </a:xfrm>
          <a:prstGeom prst="rect">
            <a:avLst/>
          </a:prstGeom>
          <a:noFill/>
        </p:spPr>
        <p:txBody>
          <a:bodyPr wrap="square" rtlCol="0">
            <a:spAutoFit/>
          </a:bodyPr>
          <a:lstStyle/>
          <a:p>
            <a:r>
              <a:rPr lang="en-US" sz="1400" dirty="0" smtClean="0"/>
              <a:t>Slides courtesy of/after Mike </a:t>
            </a:r>
            <a:r>
              <a:rPr lang="en-US" sz="1400" dirty="0"/>
              <a:t>Schatz, Cold Spring Harbor </a:t>
            </a:r>
            <a:r>
              <a:rPr lang="en-US" sz="1400" dirty="0" smtClean="0"/>
              <a:t>Laboratory http</a:t>
            </a:r>
            <a:r>
              <a:rPr lang="en-US" sz="1400" dirty="0"/>
              <a:t>://</a:t>
            </a:r>
            <a:r>
              <a:rPr lang="en-US" sz="1400" dirty="0" err="1"/>
              <a:t>schatzlab.cshl.edu</a:t>
            </a:r>
            <a:r>
              <a:rPr lang="en-US" sz="1400" dirty="0"/>
              <a:t>/teaching/2014</a:t>
            </a:r>
            <a:r>
              <a:rPr lang="en-US" sz="1400" dirty="0" smtClean="0"/>
              <a:t>/</a:t>
            </a:r>
          </a:p>
        </p:txBody>
      </p:sp>
    </p:spTree>
    <p:extLst>
      <p:ext uri="{BB962C8B-B14F-4D97-AF65-F5344CB8AC3E}">
        <p14:creationId xmlns:p14="http://schemas.microsoft.com/office/powerpoint/2010/main" val="31701353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TextBox 3"/>
          <p:cNvSpPr txBox="1"/>
          <p:nvPr/>
        </p:nvSpPr>
        <p:spPr>
          <a:xfrm>
            <a:off x="1" y="6451486"/>
            <a:ext cx="9144000" cy="307777"/>
          </a:xfrm>
          <a:prstGeom prst="rect">
            <a:avLst/>
          </a:prstGeom>
          <a:noFill/>
        </p:spPr>
        <p:txBody>
          <a:bodyPr wrap="square" rtlCol="0">
            <a:spAutoFit/>
          </a:bodyPr>
          <a:lstStyle/>
          <a:p>
            <a:r>
              <a:rPr lang="en-US" sz="1400" dirty="0" smtClean="0"/>
              <a:t>Slides courtesy of/after Mike </a:t>
            </a:r>
            <a:r>
              <a:rPr lang="en-US" sz="1400" dirty="0"/>
              <a:t>Schatz, Cold Spring Harbor </a:t>
            </a:r>
            <a:r>
              <a:rPr lang="en-US" sz="1400" dirty="0" smtClean="0"/>
              <a:t>Laboratory http</a:t>
            </a:r>
            <a:r>
              <a:rPr lang="en-US" sz="1400" dirty="0"/>
              <a:t>://</a:t>
            </a:r>
            <a:r>
              <a:rPr lang="en-US" sz="1400" dirty="0" err="1"/>
              <a:t>schatzlab.cshl.edu</a:t>
            </a:r>
            <a:r>
              <a:rPr lang="en-US" sz="1400" dirty="0"/>
              <a:t>/teaching/2014</a:t>
            </a:r>
            <a:r>
              <a:rPr lang="en-US" sz="1400" dirty="0" smtClean="0"/>
              <a:t>/</a:t>
            </a:r>
          </a:p>
        </p:txBody>
      </p:sp>
      <p:pic>
        <p:nvPicPr>
          <p:cNvPr id="5" name="Picture 4"/>
          <p:cNvPicPr>
            <a:picLocks noChangeAspect="1"/>
          </p:cNvPicPr>
          <p:nvPr/>
        </p:nvPicPr>
        <p:blipFill>
          <a:blip r:embed="rId2"/>
          <a:stretch>
            <a:fillRect/>
          </a:stretch>
        </p:blipFill>
        <p:spPr>
          <a:xfrm>
            <a:off x="0" y="406400"/>
            <a:ext cx="9144000" cy="6028267"/>
          </a:xfrm>
          <a:prstGeom prst="rect">
            <a:avLst/>
          </a:prstGeom>
        </p:spPr>
      </p:pic>
    </p:spTree>
    <p:extLst>
      <p:ext uri="{BB962C8B-B14F-4D97-AF65-F5344CB8AC3E}">
        <p14:creationId xmlns:p14="http://schemas.microsoft.com/office/powerpoint/2010/main" val="13169023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4" name="TextBox 3"/>
          <p:cNvSpPr txBox="1"/>
          <p:nvPr/>
        </p:nvSpPr>
        <p:spPr>
          <a:xfrm>
            <a:off x="1" y="6451486"/>
            <a:ext cx="9144000" cy="307777"/>
          </a:xfrm>
          <a:prstGeom prst="rect">
            <a:avLst/>
          </a:prstGeom>
          <a:noFill/>
        </p:spPr>
        <p:txBody>
          <a:bodyPr wrap="square" rtlCol="0">
            <a:spAutoFit/>
          </a:bodyPr>
          <a:lstStyle/>
          <a:p>
            <a:r>
              <a:rPr lang="en-US" sz="1400" dirty="0" smtClean="0"/>
              <a:t>Slides courtesy of/after Mike </a:t>
            </a:r>
            <a:r>
              <a:rPr lang="en-US" sz="1400" dirty="0"/>
              <a:t>Schatz, Cold Spring Harbor </a:t>
            </a:r>
            <a:r>
              <a:rPr lang="en-US" sz="1400" dirty="0" smtClean="0"/>
              <a:t>Laboratory http</a:t>
            </a:r>
            <a:r>
              <a:rPr lang="en-US" sz="1400" dirty="0"/>
              <a:t>://</a:t>
            </a:r>
            <a:r>
              <a:rPr lang="en-US" sz="1400" dirty="0" err="1"/>
              <a:t>schatzlab.cshl.edu</a:t>
            </a:r>
            <a:r>
              <a:rPr lang="en-US" sz="1400" dirty="0"/>
              <a:t>/teaching/2014</a:t>
            </a:r>
            <a:r>
              <a:rPr lang="en-US" sz="1400" dirty="0" smtClean="0"/>
              <a:t>/</a:t>
            </a:r>
          </a:p>
        </p:txBody>
      </p:sp>
      <p:pic>
        <p:nvPicPr>
          <p:cNvPr id="3" name="Picture 2"/>
          <p:cNvPicPr>
            <a:picLocks noChangeAspect="1"/>
          </p:cNvPicPr>
          <p:nvPr/>
        </p:nvPicPr>
        <p:blipFill>
          <a:blip r:embed="rId2"/>
          <a:stretch>
            <a:fillRect/>
          </a:stretch>
        </p:blipFill>
        <p:spPr>
          <a:xfrm>
            <a:off x="0" y="63500"/>
            <a:ext cx="9144000" cy="6716648"/>
          </a:xfrm>
          <a:prstGeom prst="rect">
            <a:avLst/>
          </a:prstGeom>
        </p:spPr>
      </p:pic>
    </p:spTree>
    <p:extLst>
      <p:ext uri="{BB962C8B-B14F-4D97-AF65-F5344CB8AC3E}">
        <p14:creationId xmlns:p14="http://schemas.microsoft.com/office/powerpoint/2010/main" val="1045657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smtClean="0"/>
              <a:t>Outline</a:t>
            </a:r>
            <a:endParaRPr lang="en-US" b="1" u="sng" dirty="0"/>
          </a:p>
        </p:txBody>
      </p:sp>
      <p:sp>
        <p:nvSpPr>
          <p:cNvPr id="3" name="TextBox 2"/>
          <p:cNvSpPr txBox="1"/>
          <p:nvPr/>
        </p:nvSpPr>
        <p:spPr>
          <a:xfrm>
            <a:off x="457200" y="1542270"/>
            <a:ext cx="8481809" cy="4832092"/>
          </a:xfrm>
          <a:prstGeom prst="rect">
            <a:avLst/>
          </a:prstGeom>
          <a:noFill/>
        </p:spPr>
        <p:txBody>
          <a:bodyPr wrap="none" rtlCol="0">
            <a:spAutoFit/>
          </a:bodyPr>
          <a:lstStyle/>
          <a:p>
            <a:pPr algn="ctr"/>
            <a:r>
              <a:rPr lang="en-US" sz="4400" dirty="0" smtClean="0"/>
              <a:t>Who am I</a:t>
            </a:r>
          </a:p>
          <a:p>
            <a:pPr algn="ctr"/>
            <a:endParaRPr lang="en-US" sz="4400" dirty="0" smtClean="0"/>
          </a:p>
          <a:p>
            <a:pPr algn="ctr"/>
            <a:r>
              <a:rPr lang="en-US" sz="4400" dirty="0" smtClean="0"/>
              <a:t>Let’s assemble a genome together!</a:t>
            </a:r>
          </a:p>
          <a:p>
            <a:pPr algn="ctr"/>
            <a:endParaRPr lang="en-US" sz="4400" dirty="0" smtClean="0"/>
          </a:p>
          <a:p>
            <a:pPr algn="ctr"/>
            <a:r>
              <a:rPr lang="en-US" sz="4400" dirty="0" smtClean="0"/>
              <a:t>Multiple choice quizzes</a:t>
            </a:r>
          </a:p>
          <a:p>
            <a:pPr algn="ctr"/>
            <a:endParaRPr lang="en-US" sz="4400" dirty="0" smtClean="0"/>
          </a:p>
          <a:p>
            <a:pPr algn="ctr"/>
            <a:r>
              <a:rPr lang="en-US" sz="4400" dirty="0" smtClean="0"/>
              <a:t>Q&amp;A, discussion</a:t>
            </a:r>
            <a:endParaRPr lang="en-US" sz="4400" dirty="0"/>
          </a:p>
        </p:txBody>
      </p:sp>
    </p:spTree>
    <p:extLst>
      <p:ext uri="{BB962C8B-B14F-4D97-AF65-F5344CB8AC3E}">
        <p14:creationId xmlns:p14="http://schemas.microsoft.com/office/powerpoint/2010/main" val="77076765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 </a:t>
            </a:r>
            <a:r>
              <a:rPr lang="en-US" dirty="0" err="1" smtClean="0"/>
              <a:t>Bruijn</a:t>
            </a:r>
            <a:r>
              <a:rPr lang="en-US" dirty="0" smtClean="0"/>
              <a:t> graphs</a:t>
            </a:r>
          </a:p>
        </p:txBody>
      </p:sp>
      <p:sp>
        <p:nvSpPr>
          <p:cNvPr id="3" name="Content Placeholder 2"/>
          <p:cNvSpPr>
            <a:spLocks noGrp="1"/>
          </p:cNvSpPr>
          <p:nvPr>
            <p:ph idx="1"/>
          </p:nvPr>
        </p:nvSpPr>
        <p:spPr/>
        <p:txBody>
          <a:bodyPr/>
          <a:lstStyle/>
          <a:p>
            <a:r>
              <a:rPr lang="en-US" dirty="0" smtClean="0"/>
              <a:t>Developed outside of DNA-related work</a:t>
            </a:r>
          </a:p>
          <a:p>
            <a:pPr lvl="1"/>
            <a:r>
              <a:rPr lang="en-US" dirty="0" smtClean="0"/>
              <a:t>Best solution for very short reads   ≤100 </a:t>
            </a:r>
            <a:r>
              <a:rPr lang="en-US" dirty="0" err="1" smtClean="0"/>
              <a:t>nt</a:t>
            </a:r>
            <a:endParaRPr lang="en-US" dirty="0"/>
          </a:p>
        </p:txBody>
      </p:sp>
      <p:sp>
        <p:nvSpPr>
          <p:cNvPr id="5" name="TextBox 4"/>
          <p:cNvSpPr txBox="1"/>
          <p:nvPr/>
        </p:nvSpPr>
        <p:spPr>
          <a:xfrm>
            <a:off x="2259723" y="3540840"/>
            <a:ext cx="1300356" cy="2031325"/>
          </a:xfrm>
          <a:prstGeom prst="rect">
            <a:avLst/>
          </a:prstGeom>
          <a:noFill/>
        </p:spPr>
        <p:txBody>
          <a:bodyPr wrap="none" rtlCol="0">
            <a:spAutoFit/>
          </a:bodyPr>
          <a:lstStyle/>
          <a:p>
            <a:r>
              <a:rPr lang="en-US" dirty="0" smtClean="0">
                <a:latin typeface="Courier"/>
              </a:rPr>
              <a:t>GACCTACA</a:t>
            </a:r>
          </a:p>
          <a:p>
            <a:r>
              <a:rPr lang="en-US" dirty="0" smtClean="0">
                <a:latin typeface="Courier"/>
              </a:rPr>
              <a:t>GAC</a:t>
            </a:r>
          </a:p>
          <a:p>
            <a:r>
              <a:rPr lang="en-US" dirty="0" smtClean="0">
                <a:latin typeface="Courier"/>
              </a:rPr>
              <a:t> ACC</a:t>
            </a:r>
          </a:p>
          <a:p>
            <a:r>
              <a:rPr lang="en-US" dirty="0" smtClean="0">
                <a:latin typeface="Courier"/>
              </a:rPr>
              <a:t>  CCT</a:t>
            </a:r>
          </a:p>
          <a:p>
            <a:r>
              <a:rPr lang="en-US" dirty="0" smtClean="0">
                <a:latin typeface="Courier"/>
              </a:rPr>
              <a:t>   CTA</a:t>
            </a:r>
          </a:p>
          <a:p>
            <a:r>
              <a:rPr lang="en-US" dirty="0" smtClean="0">
                <a:latin typeface="Courier"/>
              </a:rPr>
              <a:t>    TAC</a:t>
            </a:r>
          </a:p>
          <a:p>
            <a:r>
              <a:rPr lang="en-US" dirty="0" smtClean="0">
                <a:latin typeface="Courier"/>
              </a:rPr>
              <a:t>     ACA</a:t>
            </a:r>
          </a:p>
        </p:txBody>
      </p:sp>
      <p:sp>
        <p:nvSpPr>
          <p:cNvPr id="7" name="TextBox 6"/>
          <p:cNvSpPr txBox="1"/>
          <p:nvPr/>
        </p:nvSpPr>
        <p:spPr>
          <a:xfrm>
            <a:off x="1463078" y="3579336"/>
            <a:ext cx="736500" cy="369332"/>
          </a:xfrm>
          <a:prstGeom prst="rect">
            <a:avLst/>
          </a:prstGeom>
          <a:noFill/>
        </p:spPr>
        <p:txBody>
          <a:bodyPr wrap="none" rtlCol="0">
            <a:spAutoFit/>
          </a:bodyPr>
          <a:lstStyle/>
          <a:p>
            <a:pPr algn="r"/>
            <a:r>
              <a:rPr lang="en-US" dirty="0" smtClean="0"/>
              <a:t>Read</a:t>
            </a:r>
            <a:endParaRPr lang="en-US" dirty="0"/>
          </a:p>
        </p:txBody>
      </p:sp>
      <p:sp>
        <p:nvSpPr>
          <p:cNvPr id="8" name="TextBox 7"/>
          <p:cNvSpPr txBox="1"/>
          <p:nvPr/>
        </p:nvSpPr>
        <p:spPr>
          <a:xfrm>
            <a:off x="696262" y="4445704"/>
            <a:ext cx="1563461" cy="369332"/>
          </a:xfrm>
          <a:prstGeom prst="rect">
            <a:avLst/>
          </a:prstGeom>
          <a:noFill/>
        </p:spPr>
        <p:txBody>
          <a:bodyPr wrap="none" rtlCol="0">
            <a:spAutoFit/>
          </a:bodyPr>
          <a:lstStyle/>
          <a:p>
            <a:pPr algn="r"/>
            <a:r>
              <a:rPr lang="en-US" dirty="0" smtClean="0"/>
              <a:t>K-</a:t>
            </a:r>
            <a:r>
              <a:rPr lang="en-US" dirty="0" err="1" smtClean="0"/>
              <a:t>mers</a:t>
            </a:r>
            <a:r>
              <a:rPr lang="en-US" dirty="0" smtClean="0"/>
              <a:t> (K=3)</a:t>
            </a:r>
            <a:endParaRPr lang="en-US" dirty="0"/>
          </a:p>
        </p:txBody>
      </p:sp>
      <p:sp>
        <p:nvSpPr>
          <p:cNvPr id="9" name="TextBox 8"/>
          <p:cNvSpPr txBox="1"/>
          <p:nvPr/>
        </p:nvSpPr>
        <p:spPr>
          <a:xfrm>
            <a:off x="2759480" y="5756831"/>
            <a:ext cx="2045189" cy="369332"/>
          </a:xfrm>
          <a:prstGeom prst="rect">
            <a:avLst/>
          </a:prstGeom>
          <a:noFill/>
        </p:spPr>
        <p:txBody>
          <a:bodyPr wrap="none" rtlCol="0">
            <a:spAutoFit/>
          </a:bodyPr>
          <a:lstStyle/>
          <a:p>
            <a:r>
              <a:rPr lang="en-US" dirty="0" smtClean="0"/>
              <a:t>K-1 bases overlap</a:t>
            </a:r>
            <a:endParaRPr lang="en-US" dirty="0"/>
          </a:p>
        </p:txBody>
      </p:sp>
      <p:sp>
        <p:nvSpPr>
          <p:cNvPr id="10" name="Left Bracket 9"/>
          <p:cNvSpPr/>
          <p:nvPr/>
        </p:nvSpPr>
        <p:spPr>
          <a:xfrm>
            <a:off x="2259723" y="3948668"/>
            <a:ext cx="45719" cy="1472918"/>
          </a:xfrm>
          <a:prstGeom prst="leftBracket">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nvGrpSpPr>
          <p:cNvPr id="13" name="Group 12"/>
          <p:cNvGrpSpPr/>
          <p:nvPr/>
        </p:nvGrpSpPr>
        <p:grpSpPr>
          <a:xfrm>
            <a:off x="4414345" y="3926036"/>
            <a:ext cx="3630449" cy="1077310"/>
            <a:chOff x="4414345" y="3926036"/>
            <a:chExt cx="3630449" cy="1077310"/>
          </a:xfrm>
        </p:grpSpPr>
        <p:pic>
          <p:nvPicPr>
            <p:cNvPr id="4" name="Picture 3"/>
            <p:cNvPicPr>
              <a:picLocks noChangeAspect="1" noChangeArrowheads="1"/>
            </p:cNvPicPr>
            <p:nvPr/>
          </p:nvPicPr>
          <p:blipFill>
            <a:blip r:embed="rId2"/>
            <a:srcRect t="67504" r="50209" b="12525"/>
            <a:stretch>
              <a:fillRect/>
            </a:stretch>
          </p:blipFill>
          <p:spPr bwMode="auto">
            <a:xfrm>
              <a:off x="4414345" y="3926036"/>
              <a:ext cx="3630449" cy="1077310"/>
            </a:xfrm>
            <a:prstGeom prst="rect">
              <a:avLst/>
            </a:prstGeom>
            <a:noFill/>
            <a:ln w="9525">
              <a:noFill/>
              <a:round/>
              <a:headEnd/>
              <a:tailEnd/>
            </a:ln>
            <a:effectLst/>
          </p:spPr>
        </p:pic>
        <p:sp>
          <p:nvSpPr>
            <p:cNvPr id="11" name="TextBox 10"/>
            <p:cNvSpPr txBox="1"/>
            <p:nvPr/>
          </p:nvSpPr>
          <p:spPr>
            <a:xfrm>
              <a:off x="5552965" y="3926036"/>
              <a:ext cx="1750224" cy="369332"/>
            </a:xfrm>
            <a:prstGeom prst="rect">
              <a:avLst/>
            </a:prstGeom>
            <a:noFill/>
          </p:spPr>
          <p:txBody>
            <a:bodyPr wrap="none" rtlCol="0">
              <a:spAutoFit/>
            </a:bodyPr>
            <a:lstStyle/>
            <a:p>
              <a:r>
                <a:rPr lang="en-US" dirty="0" smtClean="0"/>
                <a:t>de </a:t>
              </a:r>
              <a:r>
                <a:rPr lang="en-US" dirty="0" err="1" smtClean="0"/>
                <a:t>Bruijn</a:t>
              </a:r>
              <a:r>
                <a:rPr lang="en-US" dirty="0" smtClean="0"/>
                <a:t> graph</a:t>
              </a:r>
              <a:endParaRPr lang="en-US" dirty="0"/>
            </a:p>
          </p:txBody>
        </p:sp>
      </p:grpSp>
      <p:pic>
        <p:nvPicPr>
          <p:cNvPr id="12" name="Picture 11"/>
          <p:cNvPicPr>
            <a:picLocks noChangeAspect="1"/>
          </p:cNvPicPr>
          <p:nvPr/>
        </p:nvPicPr>
        <p:blipFill>
          <a:blip r:embed="rId3"/>
          <a:stretch>
            <a:fillRect/>
          </a:stretch>
        </p:blipFill>
        <p:spPr>
          <a:xfrm>
            <a:off x="7346639" y="236614"/>
            <a:ext cx="1396310" cy="779786"/>
          </a:xfrm>
          <a:prstGeom prst="rect">
            <a:avLst/>
          </a:prstGeom>
          <a:ln>
            <a:solidFill>
              <a:schemeClr val="tx1"/>
            </a:solidFill>
          </a:ln>
        </p:spPr>
      </p:pic>
    </p:spTree>
    <p:extLst>
      <p:ext uri="{BB962C8B-B14F-4D97-AF65-F5344CB8AC3E}">
        <p14:creationId xmlns:p14="http://schemas.microsoft.com/office/powerpoint/2010/main" val="311703292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Graphs</a:t>
            </a:r>
            <a:endParaRPr lang="en-US" dirty="0"/>
          </a:p>
        </p:txBody>
      </p:sp>
      <p:pic>
        <p:nvPicPr>
          <p:cNvPr id="4" name="Picture 3"/>
          <p:cNvPicPr>
            <a:picLocks noChangeAspect="1" noChangeArrowheads="1"/>
          </p:cNvPicPr>
          <p:nvPr/>
        </p:nvPicPr>
        <p:blipFill rotWithShape="1">
          <a:blip r:embed="rId2"/>
          <a:srcRect t="58461"/>
          <a:stretch/>
        </p:blipFill>
        <p:spPr bwMode="auto">
          <a:xfrm>
            <a:off x="926306" y="4310043"/>
            <a:ext cx="7291388" cy="2240736"/>
          </a:xfrm>
          <a:prstGeom prst="rect">
            <a:avLst/>
          </a:prstGeom>
          <a:noFill/>
          <a:ln w="9525">
            <a:noFill/>
            <a:round/>
            <a:headEnd/>
            <a:tailEnd/>
          </a:ln>
          <a:effectLst/>
        </p:spPr>
      </p:pic>
      <p:sp>
        <p:nvSpPr>
          <p:cNvPr id="5" name="Rectangle 4"/>
          <p:cNvSpPr/>
          <p:nvPr/>
        </p:nvSpPr>
        <p:spPr>
          <a:xfrm>
            <a:off x="2286000" y="6491343"/>
            <a:ext cx="6858000" cy="369332"/>
          </a:xfrm>
          <a:prstGeom prst="rect">
            <a:avLst/>
          </a:prstGeom>
        </p:spPr>
        <p:txBody>
          <a:bodyPr wrap="square">
            <a:spAutoFit/>
          </a:bodyPr>
          <a:lstStyle/>
          <a:p>
            <a:pPr algn="r">
              <a:tabLst>
                <a:tab pos="723900" algn="l"/>
                <a:tab pos="1447800" algn="l"/>
                <a:tab pos="2171700" algn="l"/>
                <a:tab pos="2895600" algn="l"/>
                <a:tab pos="3619500" algn="l"/>
              </a:tabLst>
            </a:pPr>
            <a:r>
              <a:rPr lang="en-GB" dirty="0" smtClean="0">
                <a:solidFill>
                  <a:srgbClr val="000000"/>
                </a:solidFill>
                <a:latin typeface="Arial" charset="0"/>
                <a:ea typeface="msgothic" charset="0"/>
                <a:cs typeface="msgothic" charset="0"/>
              </a:rPr>
              <a:t>Schatz M C et al. Genome Res. 2010;20:1165-1173</a:t>
            </a:r>
            <a:endParaRPr lang="en-GB" dirty="0">
              <a:solidFill>
                <a:srgbClr val="000000"/>
              </a:solidFill>
              <a:latin typeface="Arial" charset="0"/>
              <a:ea typeface="msgothic" charset="0"/>
              <a:cs typeface="msgothic" charset="0"/>
            </a:endParaRPr>
          </a:p>
        </p:txBody>
      </p:sp>
      <p:sp>
        <p:nvSpPr>
          <p:cNvPr id="9" name="Rectangle 8"/>
          <p:cNvSpPr/>
          <p:nvPr/>
        </p:nvSpPr>
        <p:spPr>
          <a:xfrm>
            <a:off x="2874833" y="4310043"/>
            <a:ext cx="830528" cy="41246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a:off x="722479" y="1676137"/>
            <a:ext cx="1398021" cy="369332"/>
          </a:xfrm>
          <a:prstGeom prst="rect">
            <a:avLst/>
          </a:prstGeom>
        </p:spPr>
        <p:txBody>
          <a:bodyPr wrap="square">
            <a:spAutoFit/>
          </a:bodyPr>
          <a:lstStyle/>
          <a:p>
            <a:r>
              <a:rPr lang="en-US" dirty="0" smtClean="0">
                <a:latin typeface="Courier"/>
                <a:cs typeface="Courier"/>
              </a:rPr>
              <a:t>GACCTACA</a:t>
            </a:r>
            <a:endParaRPr lang="en-US" dirty="0">
              <a:latin typeface="Courier"/>
              <a:cs typeface="Courier"/>
            </a:endParaRPr>
          </a:p>
        </p:txBody>
      </p:sp>
      <p:sp>
        <p:nvSpPr>
          <p:cNvPr id="23" name="Rectangle 22"/>
          <p:cNvSpPr/>
          <p:nvPr/>
        </p:nvSpPr>
        <p:spPr>
          <a:xfrm>
            <a:off x="855829" y="1855857"/>
            <a:ext cx="1398021" cy="369332"/>
          </a:xfrm>
          <a:prstGeom prst="rect">
            <a:avLst/>
          </a:prstGeom>
        </p:spPr>
        <p:txBody>
          <a:bodyPr wrap="square">
            <a:spAutoFit/>
          </a:bodyPr>
          <a:lstStyle/>
          <a:p>
            <a:r>
              <a:rPr lang="en-US" dirty="0" smtClean="0">
                <a:latin typeface="Courier"/>
                <a:cs typeface="Courier"/>
              </a:rPr>
              <a:t>ACCTACAA</a:t>
            </a:r>
          </a:p>
        </p:txBody>
      </p:sp>
      <p:sp>
        <p:nvSpPr>
          <p:cNvPr id="24" name="Rectangle 23"/>
          <p:cNvSpPr/>
          <p:nvPr/>
        </p:nvSpPr>
        <p:spPr>
          <a:xfrm>
            <a:off x="995529" y="2035577"/>
            <a:ext cx="1398021" cy="369332"/>
          </a:xfrm>
          <a:prstGeom prst="rect">
            <a:avLst/>
          </a:prstGeom>
        </p:spPr>
        <p:txBody>
          <a:bodyPr wrap="square">
            <a:spAutoFit/>
          </a:bodyPr>
          <a:lstStyle/>
          <a:p>
            <a:r>
              <a:rPr lang="en-US" dirty="0" smtClean="0">
                <a:latin typeface="Courier"/>
                <a:cs typeface="Courier"/>
              </a:rPr>
              <a:t>CCTACAAG</a:t>
            </a:r>
          </a:p>
        </p:txBody>
      </p:sp>
      <p:sp>
        <p:nvSpPr>
          <p:cNvPr id="25" name="Rectangle 24"/>
          <p:cNvSpPr/>
          <p:nvPr/>
        </p:nvSpPr>
        <p:spPr>
          <a:xfrm>
            <a:off x="1293979" y="2395017"/>
            <a:ext cx="1398021" cy="369332"/>
          </a:xfrm>
          <a:prstGeom prst="rect">
            <a:avLst/>
          </a:prstGeom>
        </p:spPr>
        <p:txBody>
          <a:bodyPr wrap="square">
            <a:spAutoFit/>
          </a:bodyPr>
          <a:lstStyle/>
          <a:p>
            <a:r>
              <a:rPr lang="en-US" dirty="0" smtClean="0">
                <a:latin typeface="Courier"/>
                <a:cs typeface="Courier"/>
              </a:rPr>
              <a:t>TACAAGTT</a:t>
            </a:r>
          </a:p>
        </p:txBody>
      </p:sp>
      <p:sp>
        <p:nvSpPr>
          <p:cNvPr id="26" name="Rectangle 25"/>
          <p:cNvSpPr/>
          <p:nvPr/>
        </p:nvSpPr>
        <p:spPr>
          <a:xfrm>
            <a:off x="1440029" y="2574737"/>
            <a:ext cx="1398021" cy="369332"/>
          </a:xfrm>
          <a:prstGeom prst="rect">
            <a:avLst/>
          </a:prstGeom>
        </p:spPr>
        <p:txBody>
          <a:bodyPr wrap="square">
            <a:spAutoFit/>
          </a:bodyPr>
          <a:lstStyle/>
          <a:p>
            <a:r>
              <a:rPr lang="en-US" dirty="0" smtClean="0">
                <a:latin typeface="Courier"/>
                <a:cs typeface="Courier"/>
              </a:rPr>
              <a:t>ACAAGTTA</a:t>
            </a:r>
          </a:p>
        </p:txBody>
      </p:sp>
      <p:sp>
        <p:nvSpPr>
          <p:cNvPr id="27" name="Rectangle 26"/>
          <p:cNvSpPr/>
          <p:nvPr/>
        </p:nvSpPr>
        <p:spPr>
          <a:xfrm>
            <a:off x="1592429" y="2754457"/>
            <a:ext cx="1398021" cy="369332"/>
          </a:xfrm>
          <a:prstGeom prst="rect">
            <a:avLst/>
          </a:prstGeom>
        </p:spPr>
        <p:txBody>
          <a:bodyPr wrap="square">
            <a:spAutoFit/>
          </a:bodyPr>
          <a:lstStyle/>
          <a:p>
            <a:r>
              <a:rPr lang="en-US" dirty="0" smtClean="0">
                <a:latin typeface="Courier"/>
                <a:cs typeface="Courier"/>
              </a:rPr>
              <a:t>CAAGTTAG</a:t>
            </a:r>
          </a:p>
        </p:txBody>
      </p:sp>
      <p:sp>
        <p:nvSpPr>
          <p:cNvPr id="28" name="Rectangle 27"/>
          <p:cNvSpPr/>
          <p:nvPr/>
        </p:nvSpPr>
        <p:spPr>
          <a:xfrm>
            <a:off x="1141579" y="2215297"/>
            <a:ext cx="1398021" cy="369332"/>
          </a:xfrm>
          <a:prstGeom prst="rect">
            <a:avLst/>
          </a:prstGeom>
        </p:spPr>
        <p:txBody>
          <a:bodyPr wrap="square">
            <a:spAutoFit/>
          </a:bodyPr>
          <a:lstStyle/>
          <a:p>
            <a:r>
              <a:rPr lang="en-US" dirty="0" smtClean="0">
                <a:latin typeface="Courier"/>
                <a:cs typeface="Courier"/>
              </a:rPr>
              <a:t>CTACAAGT</a:t>
            </a:r>
          </a:p>
        </p:txBody>
      </p:sp>
      <p:grpSp>
        <p:nvGrpSpPr>
          <p:cNvPr id="33" name="Group 32"/>
          <p:cNvGrpSpPr/>
          <p:nvPr/>
        </p:nvGrpSpPr>
        <p:grpSpPr>
          <a:xfrm>
            <a:off x="1320289" y="1786834"/>
            <a:ext cx="1664721" cy="1926915"/>
            <a:chOff x="1320289" y="1786834"/>
            <a:chExt cx="1664721" cy="1926915"/>
          </a:xfrm>
        </p:grpSpPr>
        <p:sp>
          <p:nvSpPr>
            <p:cNvPr id="21" name="Rectangle 20"/>
            <p:cNvSpPr/>
            <p:nvPr/>
          </p:nvSpPr>
          <p:spPr>
            <a:xfrm>
              <a:off x="1343480" y="1786834"/>
              <a:ext cx="865920" cy="1876116"/>
            </a:xfrm>
            <a:prstGeom prst="rect">
              <a:avLst/>
            </a:prstGeom>
            <a:solidFill>
              <a:schemeClr val="accent1">
                <a:alpha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Rectangle 28"/>
            <p:cNvSpPr/>
            <p:nvPr/>
          </p:nvSpPr>
          <p:spPr>
            <a:xfrm>
              <a:off x="1320289" y="2984977"/>
              <a:ext cx="1398021" cy="369332"/>
            </a:xfrm>
            <a:prstGeom prst="rect">
              <a:avLst/>
            </a:prstGeom>
          </p:spPr>
          <p:txBody>
            <a:bodyPr wrap="square">
              <a:spAutoFit/>
            </a:bodyPr>
            <a:lstStyle/>
            <a:p>
              <a:r>
                <a:rPr lang="en-US" dirty="0" smtClean="0">
                  <a:latin typeface="Courier"/>
                  <a:cs typeface="Courier"/>
                </a:rPr>
                <a:t>TACAAGTC</a:t>
              </a:r>
            </a:p>
          </p:txBody>
        </p:sp>
        <p:sp>
          <p:nvSpPr>
            <p:cNvPr id="30" name="Rectangle 29"/>
            <p:cNvSpPr/>
            <p:nvPr/>
          </p:nvSpPr>
          <p:spPr>
            <a:xfrm>
              <a:off x="1453639" y="3164697"/>
              <a:ext cx="1398021" cy="369332"/>
            </a:xfrm>
            <a:prstGeom prst="rect">
              <a:avLst/>
            </a:prstGeom>
          </p:spPr>
          <p:txBody>
            <a:bodyPr wrap="square">
              <a:spAutoFit/>
            </a:bodyPr>
            <a:lstStyle/>
            <a:p>
              <a:r>
                <a:rPr lang="en-US" dirty="0" smtClean="0">
                  <a:latin typeface="Courier"/>
                  <a:cs typeface="Courier"/>
                </a:rPr>
                <a:t>ACAAGTCC</a:t>
              </a:r>
            </a:p>
          </p:txBody>
        </p:sp>
        <p:sp>
          <p:nvSpPr>
            <p:cNvPr id="31" name="Rectangle 30"/>
            <p:cNvSpPr/>
            <p:nvPr/>
          </p:nvSpPr>
          <p:spPr>
            <a:xfrm>
              <a:off x="1586989" y="3344417"/>
              <a:ext cx="1398021" cy="369332"/>
            </a:xfrm>
            <a:prstGeom prst="rect">
              <a:avLst/>
            </a:prstGeom>
          </p:spPr>
          <p:txBody>
            <a:bodyPr wrap="square">
              <a:spAutoFit/>
            </a:bodyPr>
            <a:lstStyle/>
            <a:p>
              <a:r>
                <a:rPr lang="en-US" dirty="0" smtClean="0">
                  <a:latin typeface="Courier"/>
                  <a:cs typeface="Courier"/>
                </a:rPr>
                <a:t>CAAGTCCG</a:t>
              </a:r>
            </a:p>
          </p:txBody>
        </p:sp>
      </p:grpSp>
    </p:spTree>
    <p:extLst>
      <p:ext uri="{BB962C8B-B14F-4D97-AF65-F5344CB8AC3E}">
        <p14:creationId xmlns:p14="http://schemas.microsoft.com/office/powerpoint/2010/main" val="27337864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kmers</a:t>
            </a:r>
            <a:endParaRPr lang="en-US" dirty="0"/>
          </a:p>
        </p:txBody>
      </p:sp>
      <p:sp>
        <p:nvSpPr>
          <p:cNvPr id="14" name="TextBox 13"/>
          <p:cNvSpPr txBox="1"/>
          <p:nvPr/>
        </p:nvSpPr>
        <p:spPr>
          <a:xfrm>
            <a:off x="361217" y="2190366"/>
            <a:ext cx="8494394" cy="2800767"/>
          </a:xfrm>
          <a:prstGeom prst="rect">
            <a:avLst/>
          </a:prstGeom>
          <a:noFill/>
        </p:spPr>
        <p:txBody>
          <a:bodyPr wrap="square" rtlCol="0">
            <a:spAutoFit/>
          </a:bodyPr>
          <a:lstStyle/>
          <a:p>
            <a:pPr algn="ctr"/>
            <a:r>
              <a:rPr lang="en-US" sz="4400" dirty="0" smtClean="0"/>
              <a:t>Need to be odd</a:t>
            </a:r>
          </a:p>
          <a:p>
            <a:pPr algn="ctr"/>
            <a:endParaRPr lang="en-US" sz="4400" dirty="0"/>
          </a:p>
          <a:p>
            <a:pPr algn="ctr"/>
            <a:endParaRPr lang="en-US" sz="4400" dirty="0" smtClean="0"/>
          </a:p>
          <a:p>
            <a:pPr algn="ctr"/>
            <a:r>
              <a:rPr lang="en-US" sz="4400" dirty="0" smtClean="0"/>
              <a:t>Cannot be longer than the reads</a:t>
            </a:r>
            <a:endParaRPr lang="en-US" sz="4400" dirty="0"/>
          </a:p>
        </p:txBody>
      </p:sp>
    </p:spTree>
    <p:extLst>
      <p:ext uri="{BB962C8B-B14F-4D97-AF65-F5344CB8AC3E}">
        <p14:creationId xmlns:p14="http://schemas.microsoft.com/office/powerpoint/2010/main" val="214959173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TextBox 2"/>
          <p:cNvSpPr txBox="1"/>
          <p:nvPr/>
        </p:nvSpPr>
        <p:spPr>
          <a:xfrm>
            <a:off x="2097833" y="2007220"/>
            <a:ext cx="3954929" cy="1477328"/>
          </a:xfrm>
          <a:prstGeom prst="rect">
            <a:avLst/>
          </a:prstGeom>
          <a:noFill/>
        </p:spPr>
        <p:txBody>
          <a:bodyPr wrap="none" rtlCol="0">
            <a:spAutoFit/>
          </a:bodyPr>
          <a:lstStyle/>
          <a:p>
            <a:pPr marL="342900" indent="-342900">
              <a:buFont typeface="+mj-lt"/>
              <a:buAutoNum type="arabicPeriod"/>
            </a:pPr>
            <a:r>
              <a:rPr lang="en-US" dirty="0" smtClean="0"/>
              <a:t>Install the velvet assembly program</a:t>
            </a:r>
          </a:p>
          <a:p>
            <a:pPr marL="342900" indent="-342900">
              <a:buFont typeface="+mj-lt"/>
              <a:buAutoNum type="arabicPeriod"/>
            </a:pPr>
            <a:r>
              <a:rPr lang="en-US" dirty="0" smtClean="0"/>
              <a:t>Download some reads</a:t>
            </a:r>
          </a:p>
          <a:p>
            <a:pPr marL="342900" indent="-342900">
              <a:buFont typeface="+mj-lt"/>
              <a:buAutoNum type="arabicPeriod"/>
            </a:pPr>
            <a:r>
              <a:rPr lang="en-US" dirty="0" smtClean="0"/>
              <a:t>Pick a </a:t>
            </a:r>
            <a:r>
              <a:rPr lang="en-US" dirty="0" err="1" smtClean="0"/>
              <a:t>kmer</a:t>
            </a:r>
            <a:endParaRPr lang="en-US" dirty="0" smtClean="0"/>
          </a:p>
          <a:p>
            <a:pPr marL="342900" indent="-342900">
              <a:buFont typeface="+mj-lt"/>
              <a:buAutoNum type="arabicPeriod"/>
            </a:pPr>
            <a:r>
              <a:rPr lang="en-US" dirty="0" smtClean="0"/>
              <a:t>Run velvet assembly using that </a:t>
            </a:r>
            <a:r>
              <a:rPr lang="en-US" dirty="0" err="1" smtClean="0"/>
              <a:t>kmer</a:t>
            </a:r>
            <a:endParaRPr lang="en-US" dirty="0" smtClean="0"/>
          </a:p>
          <a:p>
            <a:pPr marL="342900" indent="-342900">
              <a:buFont typeface="+mj-lt"/>
              <a:buAutoNum type="arabicPeriod"/>
            </a:pPr>
            <a:r>
              <a:rPr lang="en-US" dirty="0" smtClean="0"/>
              <a:t>Compare results</a:t>
            </a:r>
            <a:endParaRPr lang="en-US" dirty="0"/>
          </a:p>
        </p:txBody>
      </p:sp>
    </p:spTree>
    <p:extLst>
      <p:ext uri="{BB962C8B-B14F-4D97-AF65-F5344CB8AC3E}">
        <p14:creationId xmlns:p14="http://schemas.microsoft.com/office/powerpoint/2010/main" val="39121941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Metrics</a:t>
            </a:r>
            <a:endParaRPr lang="en-US" dirty="0"/>
          </a:p>
        </p:txBody>
      </p:sp>
      <p:sp>
        <p:nvSpPr>
          <p:cNvPr id="3" name="Rectangle 2"/>
          <p:cNvSpPr/>
          <p:nvPr/>
        </p:nvSpPr>
        <p:spPr>
          <a:xfrm>
            <a:off x="190079" y="2410895"/>
            <a:ext cx="2721513" cy="369332"/>
          </a:xfrm>
          <a:prstGeom prst="rect">
            <a:avLst/>
          </a:prstGeom>
        </p:spPr>
        <p:txBody>
          <a:bodyPr wrap="square">
            <a:spAutoFit/>
          </a:bodyPr>
          <a:lstStyle/>
          <a:p>
            <a:r>
              <a:rPr lang="en-US" dirty="0" smtClean="0">
                <a:latin typeface="Courier"/>
                <a:cs typeface="Courier"/>
              </a:rPr>
              <a:t>ACGCGATTCAGGTTACCA</a:t>
            </a:r>
            <a:endParaRPr lang="en-US" dirty="0">
              <a:latin typeface="Courier"/>
              <a:cs typeface="Courier"/>
            </a:endParaRPr>
          </a:p>
        </p:txBody>
      </p:sp>
      <p:sp>
        <p:nvSpPr>
          <p:cNvPr id="4" name="Rectangle 3"/>
          <p:cNvSpPr/>
          <p:nvPr/>
        </p:nvSpPr>
        <p:spPr>
          <a:xfrm>
            <a:off x="533879" y="2612544"/>
            <a:ext cx="2807245" cy="369332"/>
          </a:xfrm>
          <a:prstGeom prst="rect">
            <a:avLst/>
          </a:prstGeom>
        </p:spPr>
        <p:txBody>
          <a:bodyPr wrap="square">
            <a:spAutoFit/>
          </a:bodyPr>
          <a:lstStyle/>
          <a:p>
            <a:r>
              <a:rPr lang="en-US" dirty="0" smtClean="0">
                <a:latin typeface="Courier"/>
                <a:cs typeface="Courier"/>
              </a:rPr>
              <a:t>GCGATTCAGGTTACCACG</a:t>
            </a:r>
            <a:endParaRPr lang="en-US" dirty="0">
              <a:latin typeface="Courier"/>
              <a:cs typeface="Courier"/>
            </a:endParaRPr>
          </a:p>
        </p:txBody>
      </p:sp>
      <p:sp>
        <p:nvSpPr>
          <p:cNvPr id="5" name="Rectangle 4"/>
          <p:cNvSpPr/>
          <p:nvPr/>
        </p:nvSpPr>
        <p:spPr>
          <a:xfrm>
            <a:off x="806039" y="2814193"/>
            <a:ext cx="2881638" cy="369332"/>
          </a:xfrm>
          <a:prstGeom prst="rect">
            <a:avLst/>
          </a:prstGeom>
        </p:spPr>
        <p:txBody>
          <a:bodyPr wrap="square">
            <a:spAutoFit/>
          </a:bodyPr>
          <a:lstStyle/>
          <a:p>
            <a:r>
              <a:rPr lang="en-US" dirty="0" smtClean="0">
                <a:latin typeface="Courier"/>
                <a:cs typeface="Courier"/>
              </a:rPr>
              <a:t>GATTCAGGTTACCACGCG</a:t>
            </a:r>
            <a:endParaRPr lang="en-US" dirty="0">
              <a:latin typeface="Courier"/>
              <a:cs typeface="Courier"/>
            </a:endParaRPr>
          </a:p>
        </p:txBody>
      </p:sp>
      <p:sp>
        <p:nvSpPr>
          <p:cNvPr id="6" name="Rectangle 5"/>
          <p:cNvSpPr/>
          <p:nvPr/>
        </p:nvSpPr>
        <p:spPr>
          <a:xfrm>
            <a:off x="1153704" y="3015842"/>
            <a:ext cx="2819955" cy="369332"/>
          </a:xfrm>
          <a:prstGeom prst="rect">
            <a:avLst/>
          </a:prstGeom>
        </p:spPr>
        <p:txBody>
          <a:bodyPr wrap="square">
            <a:spAutoFit/>
          </a:bodyPr>
          <a:lstStyle/>
          <a:p>
            <a:r>
              <a:rPr lang="en-US" dirty="0" smtClean="0">
                <a:latin typeface="Courier"/>
                <a:cs typeface="Courier"/>
              </a:rPr>
              <a:t>TTCAGGTTACCACGCGTA</a:t>
            </a:r>
            <a:endParaRPr lang="en-US" dirty="0">
              <a:latin typeface="Courier"/>
              <a:cs typeface="Courier"/>
            </a:endParaRPr>
          </a:p>
        </p:txBody>
      </p:sp>
      <p:sp>
        <p:nvSpPr>
          <p:cNvPr id="7" name="Rectangle 6"/>
          <p:cNvSpPr/>
          <p:nvPr/>
        </p:nvSpPr>
        <p:spPr>
          <a:xfrm>
            <a:off x="1457384" y="3217491"/>
            <a:ext cx="2803631" cy="369332"/>
          </a:xfrm>
          <a:prstGeom prst="rect">
            <a:avLst/>
          </a:prstGeom>
        </p:spPr>
        <p:txBody>
          <a:bodyPr wrap="square">
            <a:spAutoFit/>
          </a:bodyPr>
          <a:lstStyle/>
          <a:p>
            <a:r>
              <a:rPr lang="en-US" dirty="0" smtClean="0">
                <a:latin typeface="Courier"/>
                <a:cs typeface="Courier"/>
              </a:rPr>
              <a:t>CAGGTTACCACGCGTACG</a:t>
            </a:r>
            <a:endParaRPr lang="en-US" dirty="0">
              <a:latin typeface="Courier"/>
              <a:cs typeface="Courier"/>
            </a:endParaRPr>
          </a:p>
        </p:txBody>
      </p:sp>
      <p:sp>
        <p:nvSpPr>
          <p:cNvPr id="8" name="Rectangle 7"/>
          <p:cNvSpPr/>
          <p:nvPr/>
        </p:nvSpPr>
        <p:spPr>
          <a:xfrm>
            <a:off x="1753348" y="3419140"/>
            <a:ext cx="2651231" cy="369332"/>
          </a:xfrm>
          <a:prstGeom prst="rect">
            <a:avLst/>
          </a:prstGeom>
        </p:spPr>
        <p:txBody>
          <a:bodyPr wrap="square">
            <a:spAutoFit/>
          </a:bodyPr>
          <a:lstStyle/>
          <a:p>
            <a:r>
              <a:rPr lang="en-US" dirty="0" smtClean="0">
                <a:latin typeface="Courier"/>
                <a:cs typeface="Courier"/>
              </a:rPr>
              <a:t>GGTTACCACGCGTACGCG</a:t>
            </a:r>
            <a:endParaRPr lang="en-US" dirty="0">
              <a:latin typeface="Courier"/>
              <a:cs typeface="Courier"/>
            </a:endParaRPr>
          </a:p>
        </p:txBody>
      </p:sp>
      <p:sp>
        <p:nvSpPr>
          <p:cNvPr id="9" name="Rectangle 8"/>
          <p:cNvSpPr/>
          <p:nvPr/>
        </p:nvSpPr>
        <p:spPr>
          <a:xfrm>
            <a:off x="2059067" y="3620789"/>
            <a:ext cx="2793661" cy="369332"/>
          </a:xfrm>
          <a:prstGeom prst="rect">
            <a:avLst/>
          </a:prstGeom>
        </p:spPr>
        <p:txBody>
          <a:bodyPr wrap="square">
            <a:spAutoFit/>
          </a:bodyPr>
          <a:lstStyle/>
          <a:p>
            <a:r>
              <a:rPr lang="en-US" dirty="0" smtClean="0">
                <a:latin typeface="Courier"/>
                <a:cs typeface="Courier"/>
              </a:rPr>
              <a:t>TTACCACGCGTACGCGAT</a:t>
            </a:r>
            <a:endParaRPr lang="en-US" dirty="0">
              <a:latin typeface="Courier"/>
              <a:cs typeface="Courier"/>
            </a:endParaRPr>
          </a:p>
        </p:txBody>
      </p:sp>
      <p:sp>
        <p:nvSpPr>
          <p:cNvPr id="10" name="Rectangle 9"/>
          <p:cNvSpPr/>
          <p:nvPr/>
        </p:nvSpPr>
        <p:spPr>
          <a:xfrm>
            <a:off x="2336882" y="3822438"/>
            <a:ext cx="3250861" cy="369332"/>
          </a:xfrm>
          <a:prstGeom prst="rect">
            <a:avLst/>
          </a:prstGeom>
        </p:spPr>
        <p:txBody>
          <a:bodyPr wrap="square">
            <a:spAutoFit/>
          </a:bodyPr>
          <a:lstStyle/>
          <a:p>
            <a:r>
              <a:rPr lang="en-US" dirty="0" smtClean="0">
                <a:latin typeface="Courier"/>
                <a:cs typeface="Courier"/>
              </a:rPr>
              <a:t>ACCACGCGTACGCGATTA</a:t>
            </a:r>
            <a:endParaRPr lang="en-US" dirty="0">
              <a:latin typeface="Courier"/>
              <a:cs typeface="Courier"/>
            </a:endParaRPr>
          </a:p>
        </p:txBody>
      </p:sp>
      <p:sp>
        <p:nvSpPr>
          <p:cNvPr id="11" name="Rectangle 10"/>
          <p:cNvSpPr/>
          <p:nvPr/>
        </p:nvSpPr>
        <p:spPr>
          <a:xfrm>
            <a:off x="2682064" y="4024087"/>
            <a:ext cx="2772352" cy="369332"/>
          </a:xfrm>
          <a:prstGeom prst="rect">
            <a:avLst/>
          </a:prstGeom>
        </p:spPr>
        <p:txBody>
          <a:bodyPr wrap="square">
            <a:spAutoFit/>
          </a:bodyPr>
          <a:lstStyle/>
          <a:p>
            <a:r>
              <a:rPr lang="en-US" dirty="0" smtClean="0">
                <a:latin typeface="Courier"/>
                <a:cs typeface="Courier"/>
              </a:rPr>
              <a:t>CACGCGTACGCGATTACA</a:t>
            </a:r>
            <a:endParaRPr lang="en-US" dirty="0">
              <a:latin typeface="Courier"/>
              <a:cs typeface="Courier"/>
            </a:endParaRPr>
          </a:p>
        </p:txBody>
      </p:sp>
      <p:sp>
        <p:nvSpPr>
          <p:cNvPr id="12" name="Rectangle 11"/>
          <p:cNvSpPr/>
          <p:nvPr/>
        </p:nvSpPr>
        <p:spPr>
          <a:xfrm>
            <a:off x="2990959" y="4225736"/>
            <a:ext cx="2778707" cy="369332"/>
          </a:xfrm>
          <a:prstGeom prst="rect">
            <a:avLst/>
          </a:prstGeom>
        </p:spPr>
        <p:txBody>
          <a:bodyPr wrap="square">
            <a:spAutoFit/>
          </a:bodyPr>
          <a:lstStyle/>
          <a:p>
            <a:r>
              <a:rPr lang="en-US" dirty="0" smtClean="0">
                <a:latin typeface="Courier"/>
                <a:cs typeface="Courier"/>
              </a:rPr>
              <a:t>CGCGTACGCGATTACACA</a:t>
            </a:r>
            <a:endParaRPr lang="en-US" dirty="0">
              <a:latin typeface="Courier"/>
              <a:cs typeface="Courier"/>
            </a:endParaRPr>
          </a:p>
        </p:txBody>
      </p:sp>
      <p:sp>
        <p:nvSpPr>
          <p:cNvPr id="13" name="Rectangle 12"/>
          <p:cNvSpPr/>
          <p:nvPr/>
        </p:nvSpPr>
        <p:spPr>
          <a:xfrm>
            <a:off x="3274458" y="4427385"/>
            <a:ext cx="3170610" cy="369332"/>
          </a:xfrm>
          <a:prstGeom prst="rect">
            <a:avLst/>
          </a:prstGeom>
        </p:spPr>
        <p:txBody>
          <a:bodyPr wrap="square">
            <a:spAutoFit/>
          </a:bodyPr>
          <a:lstStyle/>
          <a:p>
            <a:r>
              <a:rPr lang="en-US" dirty="0" smtClean="0">
                <a:latin typeface="Courier"/>
                <a:cs typeface="Courier"/>
              </a:rPr>
              <a:t>CGTACGCGATTACACAGATT</a:t>
            </a:r>
            <a:endParaRPr lang="en-US" dirty="0">
              <a:latin typeface="Courier"/>
              <a:cs typeface="Courier"/>
            </a:endParaRPr>
          </a:p>
        </p:txBody>
      </p:sp>
      <p:sp>
        <p:nvSpPr>
          <p:cNvPr id="14" name="Rectangle 13"/>
          <p:cNvSpPr/>
          <p:nvPr/>
        </p:nvSpPr>
        <p:spPr>
          <a:xfrm>
            <a:off x="3563813" y="4629036"/>
            <a:ext cx="3080767" cy="369332"/>
          </a:xfrm>
          <a:prstGeom prst="rect">
            <a:avLst/>
          </a:prstGeom>
        </p:spPr>
        <p:txBody>
          <a:bodyPr wrap="square">
            <a:spAutoFit/>
          </a:bodyPr>
          <a:lstStyle/>
          <a:p>
            <a:r>
              <a:rPr lang="en-US" dirty="0" smtClean="0">
                <a:latin typeface="Courier"/>
                <a:cs typeface="Courier"/>
              </a:rPr>
              <a:t>TACGCGATTACACAGATTAG</a:t>
            </a:r>
            <a:endParaRPr lang="en-US" dirty="0">
              <a:latin typeface="Courier"/>
              <a:cs typeface="Courier"/>
            </a:endParaRPr>
          </a:p>
        </p:txBody>
      </p:sp>
      <p:sp>
        <p:nvSpPr>
          <p:cNvPr id="15" name="Rectangle 14"/>
          <p:cNvSpPr/>
          <p:nvPr/>
        </p:nvSpPr>
        <p:spPr>
          <a:xfrm>
            <a:off x="579239" y="4932688"/>
            <a:ext cx="6313697" cy="369332"/>
          </a:xfrm>
          <a:prstGeom prst="rect">
            <a:avLst/>
          </a:prstGeom>
        </p:spPr>
        <p:txBody>
          <a:bodyPr wrap="square">
            <a:spAutoFit/>
          </a:bodyPr>
          <a:lstStyle/>
          <a:p>
            <a:r>
              <a:rPr lang="en-US" dirty="0" smtClean="0">
                <a:latin typeface="Courier"/>
                <a:cs typeface="Courier"/>
              </a:rPr>
              <a:t>ACGCGATTCAGGTTACCACGCGTACGCGATTACACAGATTAG</a:t>
            </a:r>
            <a:endParaRPr lang="en-US" dirty="0">
              <a:latin typeface="Courier"/>
              <a:cs typeface="Courier"/>
            </a:endParaRPr>
          </a:p>
        </p:txBody>
      </p:sp>
      <p:sp>
        <p:nvSpPr>
          <p:cNvPr id="16" name="TextBox 15"/>
          <p:cNvSpPr txBox="1"/>
          <p:nvPr/>
        </p:nvSpPr>
        <p:spPr>
          <a:xfrm>
            <a:off x="6542520" y="4955369"/>
            <a:ext cx="1229949" cy="369332"/>
          </a:xfrm>
          <a:prstGeom prst="rect">
            <a:avLst/>
          </a:prstGeom>
          <a:noFill/>
        </p:spPr>
        <p:txBody>
          <a:bodyPr wrap="none" rtlCol="0">
            <a:spAutoFit/>
          </a:bodyPr>
          <a:lstStyle/>
          <a:p>
            <a:r>
              <a:rPr lang="en-US" dirty="0" smtClean="0">
                <a:sym typeface="Wingdings"/>
              </a:rPr>
              <a:t> “</a:t>
            </a:r>
            <a:r>
              <a:rPr lang="en-US" dirty="0" err="1" smtClean="0">
                <a:sym typeface="Wingdings"/>
              </a:rPr>
              <a:t>contig</a:t>
            </a:r>
            <a:r>
              <a:rPr lang="en-US" dirty="0" smtClean="0">
                <a:sym typeface="Wingdings"/>
              </a:rPr>
              <a:t>”</a:t>
            </a:r>
            <a:endParaRPr lang="en-US" dirty="0"/>
          </a:p>
        </p:txBody>
      </p:sp>
    </p:spTree>
    <p:extLst>
      <p:ext uri="{BB962C8B-B14F-4D97-AF65-F5344CB8AC3E}">
        <p14:creationId xmlns:p14="http://schemas.microsoft.com/office/powerpoint/2010/main" val="804232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Metrics</a:t>
            </a:r>
            <a:endParaRPr lang="en-US" dirty="0"/>
          </a:p>
        </p:txBody>
      </p:sp>
      <p:pic>
        <p:nvPicPr>
          <p:cNvPr id="17" name="Picture 16"/>
          <p:cNvPicPr>
            <a:picLocks noChangeAspect="1"/>
          </p:cNvPicPr>
          <p:nvPr/>
        </p:nvPicPr>
        <p:blipFill>
          <a:blip r:embed="rId2"/>
          <a:stretch>
            <a:fillRect/>
          </a:stretch>
        </p:blipFill>
        <p:spPr>
          <a:xfrm>
            <a:off x="0" y="800100"/>
            <a:ext cx="9144000" cy="5250292"/>
          </a:xfrm>
          <a:prstGeom prst="rect">
            <a:avLst/>
          </a:prstGeom>
        </p:spPr>
      </p:pic>
      <p:sp>
        <p:nvSpPr>
          <p:cNvPr id="18" name="TextBox 17"/>
          <p:cNvSpPr txBox="1"/>
          <p:nvPr/>
        </p:nvSpPr>
        <p:spPr>
          <a:xfrm>
            <a:off x="1" y="6451486"/>
            <a:ext cx="9144000" cy="307777"/>
          </a:xfrm>
          <a:prstGeom prst="rect">
            <a:avLst/>
          </a:prstGeom>
          <a:noFill/>
        </p:spPr>
        <p:txBody>
          <a:bodyPr wrap="square" rtlCol="0">
            <a:spAutoFit/>
          </a:bodyPr>
          <a:lstStyle/>
          <a:p>
            <a:r>
              <a:rPr lang="en-US" sz="1400" dirty="0" smtClean="0"/>
              <a:t>Slides courtesy of/after Mike </a:t>
            </a:r>
            <a:r>
              <a:rPr lang="en-US" sz="1400" dirty="0"/>
              <a:t>Schatz, Cold Spring Harbor </a:t>
            </a:r>
            <a:r>
              <a:rPr lang="en-US" sz="1400" dirty="0" smtClean="0"/>
              <a:t>Laboratory http</a:t>
            </a:r>
            <a:r>
              <a:rPr lang="en-US" sz="1400" dirty="0"/>
              <a:t>://</a:t>
            </a:r>
            <a:r>
              <a:rPr lang="en-US" sz="1400" dirty="0" err="1"/>
              <a:t>schatzlab.cshl.edu</a:t>
            </a:r>
            <a:r>
              <a:rPr lang="en-US" sz="1400" dirty="0"/>
              <a:t>/teaching/2014</a:t>
            </a:r>
            <a:r>
              <a:rPr lang="en-US" sz="1400" dirty="0" smtClean="0"/>
              <a:t>/</a:t>
            </a:r>
          </a:p>
        </p:txBody>
      </p:sp>
    </p:spTree>
    <p:extLst>
      <p:ext uri="{BB962C8B-B14F-4D97-AF65-F5344CB8AC3E}">
        <p14:creationId xmlns:p14="http://schemas.microsoft.com/office/powerpoint/2010/main" val="268585333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steps</a:t>
            </a:r>
            <a:endParaRPr lang="en-US" dirty="0"/>
          </a:p>
        </p:txBody>
      </p:sp>
      <p:sp>
        <p:nvSpPr>
          <p:cNvPr id="3" name="TextBox 2"/>
          <p:cNvSpPr txBox="1"/>
          <p:nvPr/>
        </p:nvSpPr>
        <p:spPr>
          <a:xfrm>
            <a:off x="2097833" y="2007220"/>
            <a:ext cx="5096267" cy="3200876"/>
          </a:xfrm>
          <a:prstGeom prst="rect">
            <a:avLst/>
          </a:prstGeom>
          <a:noFill/>
        </p:spPr>
        <p:txBody>
          <a:bodyPr wrap="none" rtlCol="0">
            <a:spAutoFit/>
          </a:bodyPr>
          <a:lstStyle/>
          <a:p>
            <a:pPr marL="342900" indent="-342900">
              <a:lnSpc>
                <a:spcPct val="150000"/>
              </a:lnSpc>
              <a:buFont typeface="+mj-lt"/>
              <a:buAutoNum type="arabicPeriod"/>
            </a:pPr>
            <a:r>
              <a:rPr lang="en-US" sz="2400" dirty="0" smtClean="0"/>
              <a:t>Install the velvet assembly program</a:t>
            </a:r>
          </a:p>
          <a:p>
            <a:pPr marL="342900" indent="-342900">
              <a:lnSpc>
                <a:spcPct val="150000"/>
              </a:lnSpc>
              <a:buFont typeface="+mj-lt"/>
              <a:buAutoNum type="arabicPeriod"/>
            </a:pPr>
            <a:r>
              <a:rPr lang="en-US" sz="2400" dirty="0" smtClean="0"/>
              <a:t>Download some reads</a:t>
            </a:r>
          </a:p>
          <a:p>
            <a:pPr lvl="1"/>
            <a:r>
              <a:rPr lang="en-US" sz="2400" dirty="0" smtClean="0"/>
              <a:t>(150 </a:t>
            </a:r>
            <a:r>
              <a:rPr lang="en-US" sz="2400" dirty="0" err="1" smtClean="0"/>
              <a:t>bp</a:t>
            </a:r>
            <a:r>
              <a:rPr lang="en-US" sz="2400" dirty="0" smtClean="0"/>
              <a:t> </a:t>
            </a:r>
            <a:r>
              <a:rPr lang="en-US" sz="2400" dirty="0" err="1" smtClean="0"/>
              <a:t>MiSeq</a:t>
            </a:r>
            <a:r>
              <a:rPr lang="en-US" sz="2400" dirty="0" smtClean="0"/>
              <a:t> paired reads)</a:t>
            </a:r>
          </a:p>
          <a:p>
            <a:pPr marL="342900" indent="-342900">
              <a:lnSpc>
                <a:spcPct val="150000"/>
              </a:lnSpc>
              <a:buFont typeface="+mj-lt"/>
              <a:buAutoNum type="arabicPeriod"/>
            </a:pPr>
            <a:r>
              <a:rPr lang="en-US" sz="2400" dirty="0" smtClean="0"/>
              <a:t>Pick a </a:t>
            </a:r>
            <a:r>
              <a:rPr lang="en-US" sz="2400" dirty="0" err="1" smtClean="0"/>
              <a:t>kmer</a:t>
            </a:r>
            <a:endParaRPr lang="en-US" sz="2400" dirty="0" smtClean="0"/>
          </a:p>
          <a:p>
            <a:pPr marL="342900" indent="-342900">
              <a:lnSpc>
                <a:spcPct val="150000"/>
              </a:lnSpc>
              <a:buFont typeface="+mj-lt"/>
              <a:buAutoNum type="arabicPeriod"/>
            </a:pPr>
            <a:r>
              <a:rPr lang="en-US" sz="2400" dirty="0" smtClean="0"/>
              <a:t>Run velvet assembly using that </a:t>
            </a:r>
            <a:r>
              <a:rPr lang="en-US" sz="2400" dirty="0" err="1" smtClean="0"/>
              <a:t>kmer</a:t>
            </a:r>
            <a:endParaRPr lang="en-US" sz="2400" dirty="0" smtClean="0"/>
          </a:p>
          <a:p>
            <a:pPr marL="342900" indent="-342900">
              <a:lnSpc>
                <a:spcPct val="150000"/>
              </a:lnSpc>
              <a:buFont typeface="+mj-lt"/>
              <a:buAutoNum type="arabicPeriod"/>
            </a:pPr>
            <a:r>
              <a:rPr lang="en-US" sz="2400" dirty="0" smtClean="0"/>
              <a:t>Compare results</a:t>
            </a:r>
            <a:endParaRPr lang="en-US" sz="2400" dirty="0"/>
          </a:p>
        </p:txBody>
      </p:sp>
    </p:spTree>
    <p:extLst>
      <p:ext uri="{BB962C8B-B14F-4D97-AF65-F5344CB8AC3E}">
        <p14:creationId xmlns:p14="http://schemas.microsoft.com/office/powerpoint/2010/main" val="19662588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Important!</a:t>
            </a:r>
            <a:endParaRPr lang="en-US" dirty="0"/>
          </a:p>
        </p:txBody>
      </p:sp>
      <p:sp>
        <p:nvSpPr>
          <p:cNvPr id="3" name="Rectangle 2"/>
          <p:cNvSpPr/>
          <p:nvPr/>
        </p:nvSpPr>
        <p:spPr>
          <a:xfrm>
            <a:off x="2450583" y="1645362"/>
            <a:ext cx="4455178" cy="923330"/>
          </a:xfrm>
          <a:prstGeom prst="rect">
            <a:avLst/>
          </a:prstGeom>
        </p:spPr>
        <p:txBody>
          <a:bodyPr wrap="none">
            <a:spAutoFit/>
          </a:bodyPr>
          <a:lstStyle/>
          <a:p>
            <a:r>
              <a:rPr lang="en-US" dirty="0" smtClean="0"/>
              <a:t>Compile velvet allowing for </a:t>
            </a:r>
            <a:r>
              <a:rPr lang="en-US" dirty="0" err="1" smtClean="0"/>
              <a:t>kmers</a:t>
            </a:r>
            <a:r>
              <a:rPr lang="en-US" dirty="0" smtClean="0"/>
              <a:t> up to 127:</a:t>
            </a:r>
          </a:p>
          <a:p>
            <a:endParaRPr lang="en-US" dirty="0"/>
          </a:p>
          <a:p>
            <a:r>
              <a:rPr lang="en-US" dirty="0" smtClean="0">
                <a:latin typeface="Courier"/>
                <a:cs typeface="Courier"/>
              </a:rPr>
              <a:t>make </a:t>
            </a:r>
            <a:r>
              <a:rPr lang="en-US" dirty="0">
                <a:latin typeface="Courier"/>
                <a:cs typeface="Courier"/>
              </a:rPr>
              <a:t>'MAXKMERLENGTH=127'</a:t>
            </a:r>
          </a:p>
        </p:txBody>
      </p:sp>
    </p:spTree>
    <p:extLst>
      <p:ext uri="{BB962C8B-B14F-4D97-AF65-F5344CB8AC3E}">
        <p14:creationId xmlns:p14="http://schemas.microsoft.com/office/powerpoint/2010/main" val="32789842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Sticky notes</a:t>
            </a:r>
            <a:endParaRPr lang="en-US" dirty="0"/>
          </a:p>
        </p:txBody>
      </p:sp>
    </p:spTree>
    <p:extLst>
      <p:ext uri="{BB962C8B-B14F-4D97-AF65-F5344CB8AC3E}">
        <p14:creationId xmlns:p14="http://schemas.microsoft.com/office/powerpoint/2010/main" val="11362421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Tree>
    <p:extLst>
      <p:ext uri="{BB962C8B-B14F-4D97-AF65-F5344CB8AC3E}">
        <p14:creationId xmlns:p14="http://schemas.microsoft.com/office/powerpoint/2010/main" val="2666611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am I</a:t>
            </a:r>
            <a:endParaRPr lang="en-US" dirty="0"/>
          </a:p>
        </p:txBody>
      </p:sp>
      <p:pic>
        <p:nvPicPr>
          <p:cNvPr id="11" name="Picture 10" descr="NSC_logo_original_RG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7647" y="1498972"/>
            <a:ext cx="4278538" cy="911152"/>
          </a:xfrm>
          <a:prstGeom prst="rect">
            <a:avLst/>
          </a:prstGeom>
        </p:spPr>
      </p:pic>
      <p:sp>
        <p:nvSpPr>
          <p:cNvPr id="3" name="TextBox 2"/>
          <p:cNvSpPr txBox="1"/>
          <p:nvPr/>
        </p:nvSpPr>
        <p:spPr>
          <a:xfrm>
            <a:off x="1629327" y="5681927"/>
            <a:ext cx="1710725" cy="369332"/>
          </a:xfrm>
          <a:prstGeom prst="rect">
            <a:avLst/>
          </a:prstGeom>
          <a:noFill/>
        </p:spPr>
        <p:txBody>
          <a:bodyPr wrap="none" rtlCol="0">
            <a:spAutoFit/>
          </a:bodyPr>
          <a:lstStyle/>
          <a:p>
            <a:r>
              <a:rPr lang="en-US" dirty="0" smtClean="0"/>
              <a:t>@</a:t>
            </a:r>
            <a:r>
              <a:rPr lang="en-US" dirty="0" err="1" smtClean="0"/>
              <a:t>lexnederbragt</a:t>
            </a:r>
            <a:endParaRPr lang="en-US" dirty="0"/>
          </a:p>
        </p:txBody>
      </p:sp>
      <p:pic>
        <p:nvPicPr>
          <p:cNvPr id="14" name="Picture 13"/>
          <p:cNvPicPr>
            <a:picLocks noChangeAspect="1"/>
          </p:cNvPicPr>
          <p:nvPr/>
        </p:nvPicPr>
        <p:blipFill>
          <a:blip r:embed="rId3"/>
          <a:stretch>
            <a:fillRect/>
          </a:stretch>
        </p:blipFill>
        <p:spPr>
          <a:xfrm>
            <a:off x="1092463" y="5598161"/>
            <a:ext cx="536864" cy="536864"/>
          </a:xfrm>
          <a:prstGeom prst="rect">
            <a:avLst/>
          </a:prstGeom>
        </p:spPr>
      </p:pic>
      <p:pic>
        <p:nvPicPr>
          <p:cNvPr id="15" name="Picture 14"/>
          <p:cNvPicPr>
            <a:picLocks noChangeAspect="1"/>
          </p:cNvPicPr>
          <p:nvPr/>
        </p:nvPicPr>
        <p:blipFill>
          <a:blip r:embed="rId4"/>
          <a:stretch>
            <a:fillRect/>
          </a:stretch>
        </p:blipFill>
        <p:spPr>
          <a:xfrm>
            <a:off x="5297565" y="5598161"/>
            <a:ext cx="536864" cy="536864"/>
          </a:xfrm>
          <a:prstGeom prst="rect">
            <a:avLst/>
          </a:prstGeom>
        </p:spPr>
      </p:pic>
      <p:sp>
        <p:nvSpPr>
          <p:cNvPr id="18" name="TextBox 17"/>
          <p:cNvSpPr txBox="1"/>
          <p:nvPr/>
        </p:nvSpPr>
        <p:spPr>
          <a:xfrm>
            <a:off x="5902969" y="5681927"/>
            <a:ext cx="2585188" cy="369332"/>
          </a:xfrm>
          <a:prstGeom prst="rect">
            <a:avLst/>
          </a:prstGeom>
          <a:noFill/>
        </p:spPr>
        <p:txBody>
          <a:bodyPr wrap="none" rtlCol="0">
            <a:spAutoFit/>
          </a:bodyPr>
          <a:lstStyle/>
          <a:p>
            <a:r>
              <a:rPr lang="en-US" dirty="0" err="1"/>
              <a:t>flxlexblog.wordpress.com</a:t>
            </a:r>
            <a:endParaRPr lang="en-US" dirty="0"/>
          </a:p>
        </p:txBody>
      </p:sp>
      <p:pic>
        <p:nvPicPr>
          <p:cNvPr id="9" name="Picture 8" descr="cees-brukket-tofarget.jp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46268" y="3095277"/>
            <a:ext cx="3941296" cy="1906542"/>
          </a:xfrm>
          <a:prstGeom prst="rect">
            <a:avLst/>
          </a:prstGeom>
        </p:spPr>
      </p:pic>
    </p:spTree>
    <p:extLst>
      <p:ext uri="{BB962C8B-B14F-4D97-AF65-F5344CB8AC3E}">
        <p14:creationId xmlns:p14="http://schemas.microsoft.com/office/powerpoint/2010/main" val="1697774686"/>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 we do</a:t>
            </a:r>
            <a:endParaRPr lang="en-US" dirty="0"/>
          </a:p>
        </p:txBody>
      </p:sp>
      <p:pic>
        <p:nvPicPr>
          <p:cNvPr id="3" name="Picture 2" descr="NSC_logo_original_RG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5601" y="1416939"/>
            <a:ext cx="4278538" cy="911152"/>
          </a:xfrm>
          <a:prstGeom prst="rect">
            <a:avLst/>
          </a:prstGeom>
        </p:spPr>
      </p:pic>
      <p:grpSp>
        <p:nvGrpSpPr>
          <p:cNvPr id="7" name="Group 6"/>
          <p:cNvGrpSpPr/>
          <p:nvPr/>
        </p:nvGrpSpPr>
        <p:grpSpPr>
          <a:xfrm>
            <a:off x="314833" y="2989642"/>
            <a:ext cx="2295921" cy="1392309"/>
            <a:chOff x="3434430" y="2965719"/>
            <a:chExt cx="2295921" cy="1392309"/>
          </a:xfrm>
        </p:grpSpPr>
        <p:pic>
          <p:nvPicPr>
            <p:cNvPr id="8" name="Picture 7"/>
            <p:cNvPicPr>
              <a:picLocks noChangeAspect="1"/>
            </p:cNvPicPr>
            <p:nvPr/>
          </p:nvPicPr>
          <p:blipFill rotWithShape="1">
            <a:blip r:embed="rId3"/>
            <a:srcRect b="7887"/>
            <a:stretch/>
          </p:blipFill>
          <p:spPr>
            <a:xfrm>
              <a:off x="3813944" y="2965719"/>
              <a:ext cx="1536895" cy="1053755"/>
            </a:xfrm>
            <a:prstGeom prst="rect">
              <a:avLst/>
            </a:prstGeom>
          </p:spPr>
        </p:pic>
        <p:sp>
          <p:nvSpPr>
            <p:cNvPr id="9" name="TextBox 8"/>
            <p:cNvSpPr txBox="1"/>
            <p:nvPr/>
          </p:nvSpPr>
          <p:spPr>
            <a:xfrm>
              <a:off x="3434430" y="4019474"/>
              <a:ext cx="2295921" cy="338554"/>
            </a:xfrm>
            <a:prstGeom prst="rect">
              <a:avLst/>
            </a:prstGeom>
            <a:noFill/>
          </p:spPr>
          <p:txBody>
            <a:bodyPr wrap="none" rtlCol="0">
              <a:spAutoFit/>
            </a:bodyPr>
            <a:lstStyle/>
            <a:p>
              <a:pPr algn="ctr"/>
              <a:r>
                <a:rPr lang="en-US" sz="1600" dirty="0" err="1" smtClean="0"/>
                <a:t>HiSeq</a:t>
              </a:r>
              <a:r>
                <a:rPr lang="en-US" sz="1600" dirty="0" smtClean="0"/>
                <a:t> 2500 from </a:t>
              </a:r>
              <a:r>
                <a:rPr lang="en-US" sz="1600" dirty="0" err="1" smtClean="0"/>
                <a:t>Illumina</a:t>
              </a:r>
              <a:endParaRPr lang="en-US" sz="1600" dirty="0"/>
            </a:p>
          </p:txBody>
        </p:sp>
      </p:grpSp>
      <p:grpSp>
        <p:nvGrpSpPr>
          <p:cNvPr id="10" name="Group 9"/>
          <p:cNvGrpSpPr/>
          <p:nvPr/>
        </p:nvGrpSpPr>
        <p:grpSpPr>
          <a:xfrm>
            <a:off x="3879176" y="2858463"/>
            <a:ext cx="1881144" cy="1523488"/>
            <a:chOff x="3719883" y="4865580"/>
            <a:chExt cx="1881144" cy="1523488"/>
          </a:xfrm>
        </p:grpSpPr>
        <p:pic>
          <p:nvPicPr>
            <p:cNvPr id="11" name="Picture 10"/>
            <p:cNvPicPr>
              <a:picLocks noChangeAspect="1"/>
            </p:cNvPicPr>
            <p:nvPr/>
          </p:nvPicPr>
          <p:blipFill>
            <a:blip r:embed="rId4"/>
            <a:stretch>
              <a:fillRect/>
            </a:stretch>
          </p:blipFill>
          <p:spPr>
            <a:xfrm>
              <a:off x="3970071" y="4865580"/>
              <a:ext cx="1380768" cy="1511029"/>
            </a:xfrm>
            <a:prstGeom prst="rect">
              <a:avLst/>
            </a:prstGeom>
          </p:spPr>
        </p:pic>
        <p:sp>
          <p:nvSpPr>
            <p:cNvPr id="12" name="TextBox 11"/>
            <p:cNvSpPr txBox="1"/>
            <p:nvPr/>
          </p:nvSpPr>
          <p:spPr>
            <a:xfrm>
              <a:off x="3719883" y="6050514"/>
              <a:ext cx="1881144" cy="338554"/>
            </a:xfrm>
            <a:prstGeom prst="rect">
              <a:avLst/>
            </a:prstGeom>
            <a:noFill/>
          </p:spPr>
          <p:txBody>
            <a:bodyPr wrap="none" rtlCol="0">
              <a:spAutoFit/>
            </a:bodyPr>
            <a:lstStyle/>
            <a:p>
              <a:pPr algn="ctr"/>
              <a:r>
                <a:rPr lang="en-US" sz="1600" dirty="0" err="1"/>
                <a:t>M</a:t>
              </a:r>
              <a:r>
                <a:rPr lang="en-US" sz="1600" dirty="0" err="1" smtClean="0"/>
                <a:t>iSeq</a:t>
              </a:r>
              <a:r>
                <a:rPr lang="en-US" sz="1600" dirty="0" smtClean="0"/>
                <a:t> from </a:t>
              </a:r>
              <a:r>
                <a:rPr lang="en-US" sz="1600" dirty="0" err="1" smtClean="0"/>
                <a:t>Illumina</a:t>
              </a:r>
              <a:endParaRPr lang="en-US" sz="1600" dirty="0"/>
            </a:p>
          </p:txBody>
        </p:sp>
      </p:grpSp>
      <p:grpSp>
        <p:nvGrpSpPr>
          <p:cNvPr id="24" name="Group 23"/>
          <p:cNvGrpSpPr/>
          <p:nvPr/>
        </p:nvGrpSpPr>
        <p:grpSpPr>
          <a:xfrm>
            <a:off x="6415266" y="2858463"/>
            <a:ext cx="2012907" cy="2068596"/>
            <a:chOff x="746457" y="2419808"/>
            <a:chExt cx="2012907" cy="2068596"/>
          </a:xfrm>
        </p:grpSpPr>
        <p:sp>
          <p:nvSpPr>
            <p:cNvPr id="18" name="TextBox 17"/>
            <p:cNvSpPr txBox="1"/>
            <p:nvPr/>
          </p:nvSpPr>
          <p:spPr>
            <a:xfrm>
              <a:off x="890635" y="3903628"/>
              <a:ext cx="1724551" cy="584776"/>
            </a:xfrm>
            <a:prstGeom prst="rect">
              <a:avLst/>
            </a:prstGeom>
            <a:noFill/>
          </p:spPr>
          <p:txBody>
            <a:bodyPr wrap="none" rtlCol="0">
              <a:spAutoFit/>
            </a:bodyPr>
            <a:lstStyle/>
            <a:p>
              <a:pPr algn="ctr"/>
              <a:r>
                <a:rPr lang="en-US" sz="1600" dirty="0" err="1" smtClean="0"/>
                <a:t>PacBio</a:t>
              </a:r>
              <a:r>
                <a:rPr lang="en-US" sz="1600" dirty="0" smtClean="0"/>
                <a:t> RS II from</a:t>
              </a:r>
            </a:p>
            <a:p>
              <a:pPr algn="ctr"/>
              <a:r>
                <a:rPr lang="en-US" sz="1600" dirty="0" smtClean="0"/>
                <a:t>Pacific Biosciences</a:t>
              </a:r>
              <a:endParaRPr lang="en-US" sz="1600" dirty="0"/>
            </a:p>
          </p:txBody>
        </p:sp>
        <p:pic>
          <p:nvPicPr>
            <p:cNvPr id="22" name="Picture 21"/>
            <p:cNvPicPr>
              <a:picLocks noChangeAspect="1"/>
            </p:cNvPicPr>
            <p:nvPr/>
          </p:nvPicPr>
          <p:blipFill rotWithShape="1">
            <a:blip r:embed="rId5"/>
            <a:srcRect r="38610" b="10491"/>
            <a:stretch/>
          </p:blipFill>
          <p:spPr>
            <a:xfrm>
              <a:off x="746457" y="2419808"/>
              <a:ext cx="2012907" cy="1501257"/>
            </a:xfrm>
            <a:prstGeom prst="rect">
              <a:avLst/>
            </a:prstGeom>
          </p:spPr>
        </p:pic>
      </p:grpSp>
      <p:grpSp>
        <p:nvGrpSpPr>
          <p:cNvPr id="27" name="Group 26"/>
          <p:cNvGrpSpPr/>
          <p:nvPr/>
        </p:nvGrpSpPr>
        <p:grpSpPr>
          <a:xfrm>
            <a:off x="5070700" y="4891440"/>
            <a:ext cx="3354760" cy="1677212"/>
            <a:chOff x="4565748" y="4891440"/>
            <a:chExt cx="3354760" cy="1677212"/>
          </a:xfrm>
        </p:grpSpPr>
        <p:pic>
          <p:nvPicPr>
            <p:cNvPr id="23" name="Picture 22"/>
            <p:cNvPicPr>
              <a:picLocks noChangeAspect="1"/>
            </p:cNvPicPr>
            <p:nvPr/>
          </p:nvPicPr>
          <p:blipFill rotWithShape="1">
            <a:blip r:embed="rId5"/>
            <a:srcRect l="58994"/>
            <a:stretch/>
          </p:blipFill>
          <p:spPr>
            <a:xfrm>
              <a:off x="4565748" y="4891440"/>
              <a:ext cx="1344566" cy="1677212"/>
            </a:xfrm>
            <a:prstGeom prst="rect">
              <a:avLst/>
            </a:prstGeom>
          </p:spPr>
        </p:pic>
        <p:sp>
          <p:nvSpPr>
            <p:cNvPr id="25" name="TextBox 24"/>
            <p:cNvSpPr txBox="1"/>
            <p:nvPr/>
          </p:nvSpPr>
          <p:spPr>
            <a:xfrm>
              <a:off x="6054492" y="5491222"/>
              <a:ext cx="1866016" cy="584776"/>
            </a:xfrm>
            <a:prstGeom prst="rect">
              <a:avLst/>
            </a:prstGeom>
            <a:noFill/>
          </p:spPr>
          <p:txBody>
            <a:bodyPr wrap="none" rtlCol="0">
              <a:spAutoFit/>
            </a:bodyPr>
            <a:lstStyle/>
            <a:p>
              <a:pPr algn="ctr"/>
              <a:r>
                <a:rPr lang="en-US" sz="1600" dirty="0" smtClean="0"/>
                <a:t>Sequel from</a:t>
              </a:r>
            </a:p>
            <a:p>
              <a:pPr algn="ctr"/>
              <a:r>
                <a:rPr lang="en-US" sz="1600" dirty="0" smtClean="0"/>
                <a:t>Pacific Biosciences ?</a:t>
              </a:r>
              <a:endParaRPr lang="en-US" sz="1600" dirty="0"/>
            </a:p>
          </p:txBody>
        </p:sp>
      </p:grpSp>
      <p:grpSp>
        <p:nvGrpSpPr>
          <p:cNvPr id="30" name="Group 29"/>
          <p:cNvGrpSpPr/>
          <p:nvPr/>
        </p:nvGrpSpPr>
        <p:grpSpPr>
          <a:xfrm>
            <a:off x="240942" y="4826601"/>
            <a:ext cx="4073994" cy="1619575"/>
            <a:chOff x="240942" y="4826601"/>
            <a:chExt cx="4073994" cy="1619575"/>
          </a:xfrm>
        </p:grpSpPr>
        <p:sp>
          <p:nvSpPr>
            <p:cNvPr id="26" name="TextBox 25"/>
            <p:cNvSpPr txBox="1"/>
            <p:nvPr/>
          </p:nvSpPr>
          <p:spPr>
            <a:xfrm>
              <a:off x="240942" y="5513650"/>
              <a:ext cx="652643" cy="369332"/>
            </a:xfrm>
            <a:prstGeom prst="rect">
              <a:avLst/>
            </a:prstGeom>
            <a:noFill/>
          </p:spPr>
          <p:txBody>
            <a:bodyPr wrap="none" rtlCol="0">
              <a:spAutoFit/>
            </a:bodyPr>
            <a:lstStyle/>
            <a:p>
              <a:r>
                <a:rPr lang="en-US" dirty="0" smtClean="0"/>
                <a:t>2016</a:t>
              </a:r>
              <a:endParaRPr lang="en-US" dirty="0"/>
            </a:p>
          </p:txBody>
        </p:sp>
        <p:pic>
          <p:nvPicPr>
            <p:cNvPr id="28" name="Picture 27"/>
            <p:cNvPicPr>
              <a:picLocks noChangeAspect="1"/>
            </p:cNvPicPr>
            <p:nvPr/>
          </p:nvPicPr>
          <p:blipFill rotWithShape="1">
            <a:blip r:embed="rId6" cstate="print">
              <a:extLst>
                <a:ext uri="{28A0092B-C50C-407E-A947-70E740481C1C}">
                  <a14:useLocalDpi xmlns:a14="http://schemas.microsoft.com/office/drawing/2010/main"/>
                </a:ext>
              </a:extLst>
            </a:blip>
            <a:srcRect/>
            <a:stretch/>
          </p:blipFill>
          <p:spPr>
            <a:xfrm>
              <a:off x="1215241" y="4826601"/>
              <a:ext cx="3099695" cy="1249397"/>
            </a:xfrm>
            <a:prstGeom prst="rect">
              <a:avLst/>
            </a:prstGeom>
          </p:spPr>
        </p:pic>
        <p:sp>
          <p:nvSpPr>
            <p:cNvPr id="29" name="TextBox 28"/>
            <p:cNvSpPr txBox="1"/>
            <p:nvPr/>
          </p:nvSpPr>
          <p:spPr>
            <a:xfrm>
              <a:off x="1442657" y="6107622"/>
              <a:ext cx="2336197" cy="338554"/>
            </a:xfrm>
            <a:prstGeom prst="rect">
              <a:avLst/>
            </a:prstGeom>
            <a:noFill/>
          </p:spPr>
          <p:txBody>
            <a:bodyPr wrap="none" rtlCol="0">
              <a:spAutoFit/>
            </a:bodyPr>
            <a:lstStyle/>
            <a:p>
              <a:pPr algn="ctr"/>
              <a:r>
                <a:rPr lang="en-US" sz="1600" dirty="0" err="1" smtClean="0"/>
                <a:t>HiSeq</a:t>
              </a:r>
              <a:r>
                <a:rPr lang="en-US" sz="1600" dirty="0" smtClean="0"/>
                <a:t> X five from </a:t>
              </a:r>
              <a:r>
                <a:rPr lang="en-US" sz="1600" dirty="0" err="1" smtClean="0"/>
                <a:t>Illumina</a:t>
              </a:r>
              <a:endParaRPr lang="en-US" sz="1600" dirty="0"/>
            </a:p>
          </p:txBody>
        </p:sp>
      </p:grpSp>
    </p:spTree>
    <p:extLst>
      <p:ext uri="{BB962C8B-B14F-4D97-AF65-F5344CB8AC3E}">
        <p14:creationId xmlns:p14="http://schemas.microsoft.com/office/powerpoint/2010/main" val="163365940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Atlantic cod genome</a:t>
            </a:r>
            <a:endParaRPr lang="en-US" dirty="0"/>
          </a:p>
        </p:txBody>
      </p:sp>
      <p:pic>
        <p:nvPicPr>
          <p:cNvPr id="3" name="Picture 2"/>
          <p:cNvPicPr>
            <a:picLocks noChangeAspect="1"/>
          </p:cNvPicPr>
          <p:nvPr/>
        </p:nvPicPr>
        <p:blipFill>
          <a:blip r:embed="rId2">
            <a:extLst>
              <a:ext uri="{BEBA8EAE-BF5A-486C-A8C5-ECC9F3942E4B}">
                <a14:imgProps xmlns:a14="http://schemas.microsoft.com/office/drawing/2010/main">
                  <a14:imgLayer r:embed="rId3">
                    <a14:imgEffect>
                      <a14:backgroundRemoval t="4706" b="96471" l="1500" r="98500"/>
                    </a14:imgEffect>
                  </a14:imgLayer>
                </a14:imgProps>
              </a:ext>
            </a:extLst>
          </a:blip>
          <a:stretch>
            <a:fillRect/>
          </a:stretch>
        </p:blipFill>
        <p:spPr>
          <a:xfrm>
            <a:off x="2342803" y="1082540"/>
            <a:ext cx="4026966" cy="1711460"/>
          </a:xfrm>
          <a:prstGeom prst="rect">
            <a:avLst/>
          </a:prstGeom>
        </p:spPr>
      </p:pic>
    </p:spTree>
    <p:extLst>
      <p:ext uri="{BB962C8B-B14F-4D97-AF65-F5344CB8AC3E}">
        <p14:creationId xmlns:p14="http://schemas.microsoft.com/office/powerpoint/2010/main" val="76456767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755900" y="181037"/>
            <a:ext cx="3619500" cy="736600"/>
          </a:xfrm>
          <a:prstGeom prst="rect">
            <a:avLst/>
          </a:prstGeom>
        </p:spPr>
      </p:pic>
      <p:sp>
        <p:nvSpPr>
          <p:cNvPr id="4" name="TextBox 3"/>
          <p:cNvSpPr txBox="1"/>
          <p:nvPr/>
        </p:nvSpPr>
        <p:spPr>
          <a:xfrm>
            <a:off x="3333854" y="1031960"/>
            <a:ext cx="2159929" cy="369332"/>
          </a:xfrm>
          <a:prstGeom prst="rect">
            <a:avLst/>
          </a:prstGeom>
          <a:noFill/>
        </p:spPr>
        <p:txBody>
          <a:bodyPr wrap="none" rtlCol="0">
            <a:spAutoFit/>
          </a:bodyPr>
          <a:lstStyle/>
          <a:p>
            <a:pPr algn="ctr"/>
            <a:r>
              <a:rPr lang="en-US" dirty="0" smtClean="0"/>
              <a:t>Instructor since 2013</a:t>
            </a:r>
            <a:endParaRPr lang="en-US" dirty="0"/>
          </a:p>
        </p:txBody>
      </p:sp>
      <p:pic>
        <p:nvPicPr>
          <p:cNvPr id="5" name="Picture 4"/>
          <p:cNvPicPr>
            <a:picLocks noChangeAspect="1"/>
          </p:cNvPicPr>
          <p:nvPr/>
        </p:nvPicPr>
        <p:blipFill>
          <a:blip r:embed="rId3"/>
          <a:stretch>
            <a:fillRect/>
          </a:stretch>
        </p:blipFill>
        <p:spPr>
          <a:xfrm>
            <a:off x="0" y="1578470"/>
            <a:ext cx="9144000" cy="4684690"/>
          </a:xfrm>
          <a:prstGeom prst="rect">
            <a:avLst/>
          </a:prstGeom>
        </p:spPr>
      </p:pic>
    </p:spTree>
    <p:extLst>
      <p:ext uri="{BB962C8B-B14F-4D97-AF65-F5344CB8AC3E}">
        <p14:creationId xmlns:p14="http://schemas.microsoft.com/office/powerpoint/2010/main" val="194999216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(Inter)active learning</a:t>
            </a:r>
            <a:endParaRPr lang="en-US" dirty="0"/>
          </a:p>
        </p:txBody>
      </p:sp>
      <p:pic>
        <p:nvPicPr>
          <p:cNvPr id="3" name="Picture 2"/>
          <p:cNvPicPr>
            <a:picLocks noChangeAspect="1"/>
          </p:cNvPicPr>
          <p:nvPr/>
        </p:nvPicPr>
        <p:blipFill>
          <a:blip r:embed="rId2"/>
          <a:stretch>
            <a:fillRect/>
          </a:stretch>
        </p:blipFill>
        <p:spPr>
          <a:xfrm>
            <a:off x="0" y="1930400"/>
            <a:ext cx="9144000" cy="2987644"/>
          </a:xfrm>
          <a:prstGeom prst="rect">
            <a:avLst/>
          </a:prstGeom>
        </p:spPr>
      </p:pic>
      <p:sp>
        <p:nvSpPr>
          <p:cNvPr id="4" name="Rectangle 3"/>
          <p:cNvSpPr/>
          <p:nvPr/>
        </p:nvSpPr>
        <p:spPr>
          <a:xfrm>
            <a:off x="5571193" y="6181452"/>
            <a:ext cx="3115607" cy="369332"/>
          </a:xfrm>
          <a:prstGeom prst="rect">
            <a:avLst/>
          </a:prstGeom>
        </p:spPr>
        <p:txBody>
          <a:bodyPr wrap="none">
            <a:spAutoFit/>
          </a:bodyPr>
          <a:lstStyle/>
          <a:p>
            <a:r>
              <a:rPr lang="pt-BR" dirty="0" err="1"/>
              <a:t>doi</a:t>
            </a:r>
            <a:r>
              <a:rPr lang="pt-BR" dirty="0"/>
              <a:t>: 10.1073/pnas.1319030111</a:t>
            </a:r>
            <a:endParaRPr lang="en-US" dirty="0"/>
          </a:p>
        </p:txBody>
      </p:sp>
    </p:spTree>
    <p:extLst>
      <p:ext uri="{BB962C8B-B14F-4D97-AF65-F5344CB8AC3E}">
        <p14:creationId xmlns:p14="http://schemas.microsoft.com/office/powerpoint/2010/main" val="13518919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(Inter)active learning</a:t>
            </a:r>
            <a:endParaRPr lang="en-US" dirty="0"/>
          </a:p>
        </p:txBody>
      </p:sp>
      <p:sp>
        <p:nvSpPr>
          <p:cNvPr id="4" name="Rectangle 3"/>
          <p:cNvSpPr/>
          <p:nvPr/>
        </p:nvSpPr>
        <p:spPr>
          <a:xfrm>
            <a:off x="3416662" y="6366118"/>
            <a:ext cx="5440612" cy="369332"/>
          </a:xfrm>
          <a:prstGeom prst="rect">
            <a:avLst/>
          </a:prstGeom>
        </p:spPr>
        <p:txBody>
          <a:bodyPr wrap="none">
            <a:spAutoFit/>
          </a:bodyPr>
          <a:lstStyle/>
          <a:p>
            <a:r>
              <a:rPr lang="pt-BR" dirty="0" err="1"/>
              <a:t>https</a:t>
            </a:r>
            <a:r>
              <a:rPr lang="pt-BR" dirty="0"/>
              <a:t>://software-</a:t>
            </a:r>
            <a:r>
              <a:rPr lang="pt-BR" dirty="0" err="1"/>
              <a:t>carpentry.org</a:t>
            </a:r>
            <a:r>
              <a:rPr lang="pt-BR" dirty="0"/>
              <a:t>/</a:t>
            </a:r>
            <a:r>
              <a:rPr lang="pt-BR" dirty="0" err="1"/>
              <a:t>pages</a:t>
            </a:r>
            <a:r>
              <a:rPr lang="pt-BR" dirty="0"/>
              <a:t>/</a:t>
            </a:r>
            <a:r>
              <a:rPr lang="pt-BR" dirty="0" err="1"/>
              <a:t>testimonials.html</a:t>
            </a:r>
            <a:endParaRPr lang="en-US" dirty="0"/>
          </a:p>
        </p:txBody>
      </p:sp>
      <p:sp>
        <p:nvSpPr>
          <p:cNvPr id="5" name="TextBox 4"/>
          <p:cNvSpPr txBox="1"/>
          <p:nvPr/>
        </p:nvSpPr>
        <p:spPr>
          <a:xfrm>
            <a:off x="2970985" y="1644332"/>
            <a:ext cx="3601955" cy="369332"/>
          </a:xfrm>
          <a:prstGeom prst="rect">
            <a:avLst/>
          </a:prstGeom>
          <a:noFill/>
        </p:spPr>
        <p:txBody>
          <a:bodyPr wrap="none" rtlCol="0">
            <a:spAutoFit/>
          </a:bodyPr>
          <a:lstStyle/>
          <a:p>
            <a:r>
              <a:rPr lang="en-US" dirty="0" smtClean="0"/>
              <a:t>Software Carpentry = active learning</a:t>
            </a:r>
            <a:endParaRPr lang="en-US" dirty="0"/>
          </a:p>
        </p:txBody>
      </p:sp>
      <p:pic>
        <p:nvPicPr>
          <p:cNvPr id="6" name="Picture 5"/>
          <p:cNvPicPr>
            <a:picLocks noChangeAspect="1"/>
          </p:cNvPicPr>
          <p:nvPr/>
        </p:nvPicPr>
        <p:blipFill>
          <a:blip r:embed="rId2"/>
          <a:stretch>
            <a:fillRect/>
          </a:stretch>
        </p:blipFill>
        <p:spPr>
          <a:xfrm>
            <a:off x="2108200" y="2235200"/>
            <a:ext cx="4927600" cy="2374900"/>
          </a:xfrm>
          <a:prstGeom prst="rect">
            <a:avLst/>
          </a:prstGeom>
        </p:spPr>
      </p:pic>
    </p:spTree>
    <p:extLst>
      <p:ext uri="{BB962C8B-B14F-4D97-AF65-F5344CB8AC3E}">
        <p14:creationId xmlns:p14="http://schemas.microsoft.com/office/powerpoint/2010/main" val="22310470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This session</a:t>
            </a:r>
            <a:endParaRPr lang="en-US" dirty="0"/>
          </a:p>
        </p:txBody>
      </p:sp>
      <p:sp>
        <p:nvSpPr>
          <p:cNvPr id="3" name="TextBox 2"/>
          <p:cNvSpPr txBox="1"/>
          <p:nvPr/>
        </p:nvSpPr>
        <p:spPr>
          <a:xfrm>
            <a:off x="236716" y="1655672"/>
            <a:ext cx="8585522" cy="3046988"/>
          </a:xfrm>
          <a:prstGeom prst="rect">
            <a:avLst/>
          </a:prstGeom>
          <a:noFill/>
        </p:spPr>
        <p:txBody>
          <a:bodyPr wrap="square" rtlCol="0">
            <a:spAutoFit/>
          </a:bodyPr>
          <a:lstStyle/>
          <a:p>
            <a:pPr algn="ctr"/>
            <a:r>
              <a:rPr lang="en-US" sz="3200" dirty="0" smtClean="0"/>
              <a:t>Examples of other approaches to active learning</a:t>
            </a:r>
          </a:p>
          <a:p>
            <a:pPr algn="ctr"/>
            <a:endParaRPr lang="en-US" sz="3200" dirty="0"/>
          </a:p>
          <a:p>
            <a:pPr algn="ctr"/>
            <a:r>
              <a:rPr lang="en-US" sz="3200" dirty="0" smtClean="0"/>
              <a:t>Online</a:t>
            </a:r>
          </a:p>
          <a:p>
            <a:pPr algn="ctr"/>
            <a:endParaRPr lang="en-US" sz="3200" dirty="0"/>
          </a:p>
          <a:p>
            <a:pPr algn="ctr"/>
            <a:r>
              <a:rPr lang="en-US" sz="3200" dirty="0" smtClean="0"/>
              <a:t>Offline</a:t>
            </a:r>
          </a:p>
          <a:p>
            <a:pPr algn="ctr"/>
            <a:endParaRPr lang="en-US" sz="3200" dirty="0"/>
          </a:p>
        </p:txBody>
      </p:sp>
    </p:spTree>
    <p:extLst>
      <p:ext uri="{BB962C8B-B14F-4D97-AF65-F5344CB8AC3E}">
        <p14:creationId xmlns:p14="http://schemas.microsoft.com/office/powerpoint/2010/main" val="1492862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Black .thmx</Template>
  <TotalTime>7009</TotalTime>
  <Words>736</Words>
  <Application>Microsoft Macintosh PowerPoint</Application>
  <PresentationFormat>On-screen Show (4:3)</PresentationFormat>
  <Paragraphs>170</Paragraphs>
  <Slides>29</Slides>
  <Notes>0</Notes>
  <HiddenSlides>0</HiddenSlides>
  <MMClips>0</MMClips>
  <ScaleCrop>false</ScaleCrop>
  <HeadingPairs>
    <vt:vector size="4" baseType="variant">
      <vt:variant>
        <vt:lpstr>Theme</vt:lpstr>
      </vt:variant>
      <vt:variant>
        <vt:i4>1</vt:i4>
      </vt:variant>
      <vt:variant>
        <vt:lpstr>Slide Titles</vt:lpstr>
      </vt:variant>
      <vt:variant>
        <vt:i4>29</vt:i4>
      </vt:variant>
    </vt:vector>
  </HeadingPairs>
  <TitlesOfParts>
    <vt:vector size="30" baseType="lpstr">
      <vt:lpstr>Office Theme</vt:lpstr>
      <vt:lpstr>Simple online and offline resources for making learning more interactive</vt:lpstr>
      <vt:lpstr>Outline</vt:lpstr>
      <vt:lpstr>Who am I</vt:lpstr>
      <vt:lpstr>What do we do</vt:lpstr>
      <vt:lpstr>Atlantic cod genome</vt:lpstr>
      <vt:lpstr>PowerPoint Presentation</vt:lpstr>
      <vt:lpstr>(Inter)active learning</vt:lpstr>
      <vt:lpstr>(Inter)active learning</vt:lpstr>
      <vt:lpstr>This session</vt:lpstr>
      <vt:lpstr>Genomes</vt:lpstr>
      <vt:lpstr>Sequencing</vt:lpstr>
      <vt:lpstr>What is this ‘assembly’ thing?</vt:lpstr>
      <vt:lpstr>What is this ‘assembly’ thing?</vt:lpstr>
      <vt:lpstr>An analogy</vt:lpstr>
      <vt:lpstr>An analogy</vt:lpstr>
      <vt:lpstr>An analogy</vt:lpstr>
      <vt:lpstr>PowerPoint Presentation</vt:lpstr>
      <vt:lpstr>PowerPoint Presentation</vt:lpstr>
      <vt:lpstr>PowerPoint Presentation</vt:lpstr>
      <vt:lpstr>de Bruijn graphs</vt:lpstr>
      <vt:lpstr>Graphs</vt:lpstr>
      <vt:lpstr>kmers</vt:lpstr>
      <vt:lpstr>Next steps</vt:lpstr>
      <vt:lpstr>Metrics</vt:lpstr>
      <vt:lpstr>Metrics</vt:lpstr>
      <vt:lpstr>Next steps</vt:lpstr>
      <vt:lpstr>Important!</vt:lpstr>
      <vt:lpstr>Sticky notes</vt:lpstr>
      <vt:lpstr>Conclusion</vt:lpstr>
    </vt:vector>
  </TitlesOfParts>
  <Company>Universitetet i Oslo</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improved reference genome for Atlantic cod</dc:title>
  <dc:creator>Bruker ved UiO</dc:creator>
  <cp:lastModifiedBy>Alexander  Nederbragt</cp:lastModifiedBy>
  <cp:revision>582</cp:revision>
  <dcterms:created xsi:type="dcterms:W3CDTF">2013-04-03T08:21:28Z</dcterms:created>
  <dcterms:modified xsi:type="dcterms:W3CDTF">2015-11-13T10:17:00Z</dcterms:modified>
</cp:coreProperties>
</file>

<file path=docProps/thumbnail.jpeg>
</file>